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57" r:id="rId4"/>
    <p:sldId id="268" r:id="rId5"/>
    <p:sldId id="269" r:id="rId6"/>
    <p:sldId id="270" r:id="rId7"/>
    <p:sldId id="261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74939" autoAdjust="0"/>
  </p:normalViewPr>
  <p:slideViewPr>
    <p:cSldViewPr>
      <p:cViewPr>
        <p:scale>
          <a:sx n="90" d="100"/>
          <a:sy n="90" d="100"/>
        </p:scale>
        <p:origin x="-181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BDA-DF53-4053-8ED3-36F17D6B04DC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201A-40B3-4C14-B900-8EB6A229C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96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BDA-DF53-4053-8ED3-36F17D6B04DC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201A-40B3-4C14-B900-8EB6A229C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07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BDA-DF53-4053-8ED3-36F17D6B04DC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201A-40B3-4C14-B900-8EB6A229C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3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BDA-DF53-4053-8ED3-36F17D6B04DC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201A-40B3-4C14-B900-8EB6A229C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BDA-DF53-4053-8ED3-36F17D6B04DC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201A-40B3-4C14-B900-8EB6A229C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0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BDA-DF53-4053-8ED3-36F17D6B04DC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201A-40B3-4C14-B900-8EB6A229C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5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BDA-DF53-4053-8ED3-36F17D6B04DC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201A-40B3-4C14-B900-8EB6A229C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2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BDA-DF53-4053-8ED3-36F17D6B04DC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201A-40B3-4C14-B900-8EB6A229C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32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BDA-DF53-4053-8ED3-36F17D6B04DC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201A-40B3-4C14-B900-8EB6A229C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84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BDA-DF53-4053-8ED3-36F17D6B04DC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201A-40B3-4C14-B900-8EB6A229C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3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BDA-DF53-4053-8ED3-36F17D6B04DC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201A-40B3-4C14-B900-8EB6A229C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77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3CBDA-DF53-4053-8ED3-36F17D6B04DC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4201A-40B3-4C14-B900-8EB6A229C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22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yO7aMQfwmR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yO7aMQfwmR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academy.theie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yO7aMQfwmR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yO7aMQfwmR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Image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2695677" cy="122303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987" y="3356992"/>
            <a:ext cx="8147248" cy="3129211"/>
          </a:xfrm>
        </p:spPr>
        <p:txBody>
          <a:bodyPr>
            <a:normAutofit/>
          </a:bodyPr>
          <a:lstStyle/>
          <a:p>
            <a:pPr marL="0" indent="0">
              <a:lnSpc>
                <a:spcPts val="5500"/>
              </a:lnSpc>
              <a:spcBef>
                <a:spcPts val="0"/>
              </a:spcBef>
              <a:buNone/>
            </a:pPr>
            <a:r>
              <a:rPr lang="en-GB" sz="6000" b="1" dirty="0"/>
              <a:t>Engineering </a:t>
            </a:r>
            <a:endParaRPr lang="en-GB" sz="6000" b="1" dirty="0" smtClean="0"/>
          </a:p>
          <a:p>
            <a:pPr marL="0" indent="0">
              <a:lnSpc>
                <a:spcPts val="5500"/>
              </a:lnSpc>
              <a:spcBef>
                <a:spcPts val="0"/>
              </a:spcBef>
              <a:buNone/>
            </a:pPr>
            <a:r>
              <a:rPr lang="en-GB" sz="6000" b="1" dirty="0" smtClean="0"/>
              <a:t>Ethics </a:t>
            </a:r>
            <a:r>
              <a:rPr lang="en-GB" sz="6000" b="1" dirty="0"/>
              <a:t>CPD – </a:t>
            </a:r>
            <a:endParaRPr lang="en-GB" sz="6000" b="1" dirty="0" smtClean="0"/>
          </a:p>
          <a:p>
            <a:pPr marL="0" indent="0">
              <a:lnSpc>
                <a:spcPts val="5500"/>
              </a:lnSpc>
              <a:spcBef>
                <a:spcPts val="0"/>
              </a:spcBef>
              <a:buNone/>
            </a:pPr>
            <a:r>
              <a:rPr lang="en-GB" sz="6000" b="1" dirty="0" smtClean="0"/>
              <a:t>online </a:t>
            </a:r>
            <a:r>
              <a:rPr lang="en-GB" sz="6000" b="1" dirty="0"/>
              <a:t>or face to face?</a:t>
            </a: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1600" spc="15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1600" spc="15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585504"/>
            <a:ext cx="435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Martin Davies, Head of Digital </a:t>
            </a:r>
            <a:r>
              <a:rPr lang="en-GB" b="1" dirty="0" smtClean="0"/>
              <a:t>Learning</a:t>
            </a:r>
          </a:p>
          <a:p>
            <a:r>
              <a:rPr lang="en-GB" b="1" dirty="0" smtClean="0"/>
              <a:t>The Institution of Engineering &amp; Technology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712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n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57407"/>
          <a:stretch/>
        </p:blipFill>
        <p:spPr>
          <a:xfrm rot="10800000" flipH="1">
            <a:off x="3563888" y="0"/>
            <a:ext cx="5580112" cy="26311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60440"/>
          </a:xfrm>
        </p:spPr>
        <p:txBody>
          <a:bodyPr lIns="0" tIns="0" rIns="0" bIns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dirty="0" smtClean="0">
                <a:latin typeface="Arial"/>
                <a:cs typeface="Arial"/>
              </a:rPr>
              <a:t>As companies build the organization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 smtClean="0">
                <a:latin typeface="Arial"/>
                <a:cs typeface="Arial"/>
              </a:rPr>
              <a:t>of the future, </a:t>
            </a:r>
            <a:r>
              <a:rPr lang="en-GB" b="1" dirty="0" smtClean="0">
                <a:latin typeface="Arial"/>
                <a:cs typeface="Arial"/>
              </a:rPr>
              <a:t>continuous learning 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b="1" dirty="0" smtClean="0">
                <a:latin typeface="Arial"/>
                <a:cs typeface="Arial"/>
              </a:rPr>
              <a:t>critical for business success</a:t>
            </a:r>
            <a:r>
              <a:rPr lang="en-GB" dirty="0" smtClean="0">
                <a:latin typeface="Arial"/>
                <a:cs typeface="Arial"/>
              </a:rPr>
              <a:t>, and calls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 smtClean="0">
                <a:latin typeface="Arial"/>
                <a:cs typeface="Arial"/>
              </a:rPr>
              <a:t>for organisations that can deliver learning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 smtClean="0">
                <a:latin typeface="Arial"/>
                <a:cs typeface="Arial"/>
              </a:rPr>
              <a:t>that is always available over 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 smtClean="0">
                <a:latin typeface="Arial"/>
                <a:cs typeface="Arial"/>
              </a:rPr>
              <a:t>range of platforms</a:t>
            </a:r>
            <a:endParaRPr lang="en-GB" sz="2200" dirty="0" smtClean="0">
              <a:latin typeface="Arial"/>
              <a:cs typeface="Arial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GB" sz="1800" dirty="0" smtClean="0">
                <a:latin typeface="Arial"/>
                <a:cs typeface="Arial"/>
              </a:rPr>
              <a:t>(2017 Deloitte Global Human Capital Trends)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1800" i="1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1800" b="1" i="1" dirty="0" smtClean="0">
                <a:solidFill>
                  <a:srgbClr val="77B52E"/>
                </a:solidFill>
                <a:latin typeface="Arial"/>
                <a:cs typeface="Arial"/>
              </a:rPr>
              <a:t>relevant – personalised – on demand – engaging </a:t>
            </a:r>
            <a:r>
              <a:rPr lang="en-GB" sz="1800" b="1" i="1" dirty="0">
                <a:solidFill>
                  <a:srgbClr val="77B52E"/>
                </a:solidFill>
                <a:latin typeface="Arial"/>
                <a:cs typeface="Arial"/>
              </a:rPr>
              <a:t>– </a:t>
            </a:r>
            <a:r>
              <a:rPr lang="en-GB" sz="1800" b="1" i="1" dirty="0" smtClean="0">
                <a:solidFill>
                  <a:srgbClr val="77B52E"/>
                </a:solidFill>
                <a:latin typeface="Arial"/>
                <a:cs typeface="Arial"/>
              </a:rPr>
              <a:t>recognised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2695677" cy="122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3"/>
          <a:stretch/>
        </p:blipFill>
        <p:spPr>
          <a:xfrm>
            <a:off x="0" y="4416778"/>
            <a:ext cx="9144000" cy="24412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520280"/>
          </a:xfrm>
        </p:spPr>
        <p:txBody>
          <a:bodyPr lIns="0" tIns="0" rIns="0" bIns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dirty="0" smtClean="0">
                <a:latin typeface="Arial"/>
                <a:cs typeface="Arial"/>
              </a:rPr>
              <a:t>Delivering a compelling, </a:t>
            </a:r>
            <a:r>
              <a:rPr lang="en-GB" b="1" dirty="0" smtClean="0">
                <a:latin typeface="Arial"/>
                <a:cs typeface="Arial"/>
              </a:rPr>
              <a:t>digital learning experience </a:t>
            </a:r>
            <a:r>
              <a:rPr lang="en-GB" dirty="0" smtClean="0">
                <a:latin typeface="Arial"/>
                <a:cs typeface="Arial"/>
              </a:rPr>
              <a:t>is critical to business success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1800" i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1800" b="1" i="1" dirty="0" smtClean="0">
                <a:solidFill>
                  <a:srgbClr val="77B52E"/>
                </a:solidFill>
                <a:latin typeface="Arial"/>
                <a:cs typeface="Arial"/>
              </a:rPr>
              <a:t>2017 </a:t>
            </a:r>
            <a:r>
              <a:rPr lang="en-GB" sz="1800" b="1" i="1" dirty="0">
                <a:solidFill>
                  <a:srgbClr val="77B52E"/>
                </a:solidFill>
                <a:latin typeface="Arial"/>
                <a:cs typeface="Arial"/>
              </a:rPr>
              <a:t>Deloitte Human Capital Trends research discovered that </a:t>
            </a:r>
            <a:r>
              <a:rPr lang="en-GB" sz="1800" b="1" i="1" dirty="0" smtClean="0">
                <a:solidFill>
                  <a:srgbClr val="77B52E"/>
                </a:solidFill>
                <a:latin typeface="Arial"/>
                <a:cs typeface="Arial"/>
              </a:rPr>
              <a:t/>
            </a:r>
            <a:br>
              <a:rPr lang="en-GB" sz="1800" b="1" i="1" dirty="0" smtClean="0">
                <a:solidFill>
                  <a:srgbClr val="77B52E"/>
                </a:solidFill>
                <a:latin typeface="Arial"/>
                <a:cs typeface="Arial"/>
              </a:rPr>
            </a:br>
            <a:r>
              <a:rPr lang="en-GB" sz="1800" b="1" i="1" dirty="0" smtClean="0">
                <a:solidFill>
                  <a:srgbClr val="77B52E"/>
                </a:solidFill>
                <a:latin typeface="Arial"/>
                <a:cs typeface="Arial"/>
              </a:rPr>
              <a:t>83</a:t>
            </a:r>
            <a:r>
              <a:rPr lang="en-GB" sz="1800" b="1" i="1" dirty="0">
                <a:solidFill>
                  <a:srgbClr val="77B52E"/>
                </a:solidFill>
                <a:latin typeface="Arial"/>
                <a:cs typeface="Arial"/>
              </a:rPr>
              <a:t>% of </a:t>
            </a:r>
            <a:r>
              <a:rPr lang="en-GB" sz="1800" b="1" i="1" dirty="0" smtClean="0">
                <a:solidFill>
                  <a:srgbClr val="77B52E"/>
                </a:solidFill>
                <a:latin typeface="Arial"/>
                <a:cs typeface="Arial"/>
              </a:rPr>
              <a:t>CEO’s and HR leaders rate corporate learning as important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2695677" cy="122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n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57407"/>
          <a:stretch/>
        </p:blipFill>
        <p:spPr>
          <a:xfrm rot="10800000" flipH="1" flipV="1">
            <a:off x="3563888" y="4226831"/>
            <a:ext cx="5580112" cy="2631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2695677" cy="122303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04864"/>
            <a:ext cx="8229600" cy="11521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520280"/>
          </a:xfrm>
        </p:spPr>
        <p:txBody>
          <a:bodyPr lIns="0" tIns="0" rIns="0" bIns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6000" b="1" dirty="0" smtClean="0">
                <a:latin typeface="Arial"/>
                <a:cs typeface="Arial"/>
              </a:rPr>
              <a:t>However…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b="1" dirty="0" smtClean="0"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4000" b="1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Face-to-Face learning still dominates the CPD landscape</a:t>
            </a:r>
            <a:endParaRPr lang="en-GB" sz="60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9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ner.jpg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57407"/>
          <a:stretch/>
        </p:blipFill>
        <p:spPr>
          <a:xfrm rot="10800000" flipH="1" flipV="1">
            <a:off x="3563888" y="4226831"/>
            <a:ext cx="5580112" cy="2631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672"/>
            <a:ext cx="2695677" cy="12230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3808" y="1114936"/>
            <a:ext cx="6352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latin typeface="Arial"/>
                <a:cs typeface="Arial"/>
              </a:rPr>
              <a:t>The ‘Ethics’ of face-to-face CPD</a:t>
            </a:r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520280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A quality experience</a:t>
            </a:r>
          </a:p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Trusted learning</a:t>
            </a:r>
          </a:p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The chance of networking</a:t>
            </a:r>
          </a:p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The ability to ask questions</a:t>
            </a:r>
          </a:p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…a day out of the office</a:t>
            </a:r>
          </a:p>
          <a:p>
            <a:pPr>
              <a:spcBef>
                <a:spcPts val="0"/>
              </a:spcBef>
            </a:pPr>
            <a:endParaRPr lang="en-GB" sz="1800" i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2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ner.jpg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57407"/>
          <a:stretch/>
        </p:blipFill>
        <p:spPr>
          <a:xfrm rot="10800000" flipH="1" flipV="1">
            <a:off x="3563888" y="4226831"/>
            <a:ext cx="5580112" cy="2631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672"/>
            <a:ext cx="2695677" cy="12230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5668" y="1114936"/>
            <a:ext cx="6444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latin typeface="Arial"/>
                <a:cs typeface="Arial"/>
              </a:rPr>
              <a:t>Online learning has moved on…</a:t>
            </a:r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520280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Quality of content has improved massively</a:t>
            </a:r>
          </a:p>
          <a:p>
            <a:pPr lvl="1">
              <a:spcBef>
                <a:spcPts val="0"/>
              </a:spcBef>
            </a:pPr>
            <a:r>
              <a:rPr lang="en-GB" sz="2400" b="1" dirty="0" smtClean="0">
                <a:latin typeface="Arial"/>
                <a:cs typeface="Arial"/>
              </a:rPr>
              <a:t>Trusted author partners</a:t>
            </a:r>
          </a:p>
          <a:p>
            <a:pPr lvl="1">
              <a:spcBef>
                <a:spcPts val="0"/>
              </a:spcBef>
            </a:pPr>
            <a:r>
              <a:rPr lang="en-GB" sz="2400" b="1" dirty="0" smtClean="0">
                <a:latin typeface="Arial"/>
                <a:cs typeface="Arial"/>
              </a:rPr>
              <a:t>Experience digital authors and instructional designers</a:t>
            </a:r>
          </a:p>
          <a:p>
            <a:pPr lvl="1">
              <a:spcBef>
                <a:spcPts val="0"/>
              </a:spcBef>
            </a:pPr>
            <a:r>
              <a:rPr lang="en-GB" sz="2400" b="1" dirty="0" smtClean="0">
                <a:latin typeface="Arial"/>
                <a:cs typeface="Arial"/>
              </a:rPr>
              <a:t>Regular updates</a:t>
            </a:r>
          </a:p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Social Learning is built in to many platforms</a:t>
            </a:r>
          </a:p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Virtual classrooms with assigned SMEs</a:t>
            </a:r>
          </a:p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Self-paced</a:t>
            </a:r>
          </a:p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Content available for extended periods</a:t>
            </a:r>
          </a:p>
          <a:p>
            <a:pPr>
              <a:spcBef>
                <a:spcPts val="0"/>
              </a:spcBef>
            </a:pPr>
            <a:endParaRPr lang="en-GB" sz="1800" i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87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n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57407"/>
          <a:stretch/>
        </p:blipFill>
        <p:spPr>
          <a:xfrm rot="10800000" flipH="1" flipV="1">
            <a:off x="3563888" y="4226831"/>
            <a:ext cx="5580112" cy="2631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2695677" cy="122303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04864"/>
            <a:ext cx="8229600" cy="11521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4" name="Picture 13">
            <a:hlinkClick r:id="rId4"/>
          </p:cNvPr>
          <p:cNvPicPr/>
          <p:nvPr/>
        </p:nvPicPr>
        <p:blipFill rotWithShape="1">
          <a:blip r:embed="rId5"/>
          <a:srcRect t="7565" r="1462" b="5437"/>
          <a:stretch/>
        </p:blipFill>
        <p:spPr bwMode="auto">
          <a:xfrm>
            <a:off x="1748790" y="2026920"/>
            <a:ext cx="5646420" cy="2804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9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ner.jpg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57407"/>
          <a:stretch/>
        </p:blipFill>
        <p:spPr>
          <a:xfrm rot="10800000" flipH="1" flipV="1">
            <a:off x="3563888" y="4226831"/>
            <a:ext cx="5580112" cy="2631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672"/>
            <a:ext cx="2695677" cy="12230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5668" y="1114936"/>
            <a:ext cx="5828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latin typeface="Arial"/>
                <a:cs typeface="Arial"/>
              </a:rPr>
              <a:t>Blended Learning on the rise</a:t>
            </a:r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520280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Offers the networking experience</a:t>
            </a:r>
            <a:endParaRPr lang="en-GB" sz="2400" b="1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Flipped classroom allows meaningful discussion</a:t>
            </a:r>
          </a:p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Face-to-face access to SMEs</a:t>
            </a:r>
          </a:p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Formal certification via invigilated assessment</a:t>
            </a:r>
            <a:endParaRPr lang="en-GB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0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ner.jpg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57407"/>
          <a:stretch/>
        </p:blipFill>
        <p:spPr>
          <a:xfrm rot="10800000" flipH="1" flipV="1">
            <a:off x="3563888" y="4226831"/>
            <a:ext cx="5580112" cy="2631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672"/>
            <a:ext cx="2695677" cy="12230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5668" y="1114936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latin typeface="Arial"/>
                <a:cs typeface="Arial"/>
              </a:rPr>
              <a:t>Conclusions</a:t>
            </a:r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952328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The training market place is changing</a:t>
            </a:r>
            <a:endParaRPr lang="en-GB" sz="2400" b="1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End-users have high expectations</a:t>
            </a:r>
          </a:p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Personalisation is on the increase</a:t>
            </a:r>
          </a:p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Flexibility in delivery is key</a:t>
            </a:r>
          </a:p>
          <a:p>
            <a:pPr>
              <a:spcBef>
                <a:spcPts val="0"/>
              </a:spcBef>
            </a:pPr>
            <a:r>
              <a:rPr lang="en-GB" sz="2800" b="1" dirty="0" smtClean="0">
                <a:latin typeface="Arial"/>
                <a:cs typeface="Arial"/>
              </a:rPr>
              <a:t>Face-to-face CPD will be around for a while yet…</a:t>
            </a:r>
          </a:p>
          <a:p>
            <a:pPr>
              <a:spcBef>
                <a:spcPts val="0"/>
              </a:spcBef>
            </a:pPr>
            <a:endParaRPr lang="en-GB" sz="28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228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Institution of Engineering and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Nercessian,Tony</dc:creator>
  <cp:lastModifiedBy>Davies,Martin</cp:lastModifiedBy>
  <cp:revision>59</cp:revision>
  <dcterms:created xsi:type="dcterms:W3CDTF">2017-03-30T14:41:38Z</dcterms:created>
  <dcterms:modified xsi:type="dcterms:W3CDTF">2018-08-23T13:51:06Z</dcterms:modified>
</cp:coreProperties>
</file>