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Lst>
  <p:notesMasterIdLst>
    <p:notesMasterId r:id="rId11"/>
  </p:notesMasterIdLst>
  <p:sldIdLst>
    <p:sldId id="453" r:id="rId4"/>
    <p:sldId id="463" r:id="rId5"/>
    <p:sldId id="454" r:id="rId6"/>
    <p:sldId id="464" r:id="rId7"/>
    <p:sldId id="456" r:id="rId8"/>
    <p:sldId id="465" r:id="rId9"/>
    <p:sldId id="46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EFE1"/>
    <a:srgbClr val="466065"/>
    <a:srgbClr val="647981"/>
    <a:srgbClr val="F8F2E5"/>
    <a:srgbClr val="767471"/>
    <a:srgbClr val="3C28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2" autoAdjust="0"/>
    <p:restoredTop sz="66704" autoAdjust="0"/>
  </p:normalViewPr>
  <p:slideViewPr>
    <p:cSldViewPr snapToObjects="1">
      <p:cViewPr>
        <p:scale>
          <a:sx n="80" d="100"/>
          <a:sy n="80" d="100"/>
        </p:scale>
        <p:origin x="2976"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1DA841-191A-EC48-B88C-EB3856F6C81E}" type="datetimeFigureOut">
              <a:rPr lang="en-US" smtClean="0"/>
              <a:t>9/4/18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BF87C-57A8-9141-9E50-04EB8EE4D85B}" type="slidenum">
              <a:rPr lang="en-US" smtClean="0"/>
              <a:t>‹#›</a:t>
            </a:fld>
            <a:endParaRPr lang="en-US"/>
          </a:p>
        </p:txBody>
      </p:sp>
    </p:spTree>
    <p:extLst>
      <p:ext uri="{BB962C8B-B14F-4D97-AF65-F5344CB8AC3E}">
        <p14:creationId xmlns:p14="http://schemas.microsoft.com/office/powerpoint/2010/main" val="527054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Intro slide</a:t>
            </a:r>
            <a:endParaRPr lang="en-US" baseline="0" dirty="0" smtClean="0"/>
          </a:p>
        </p:txBody>
      </p:sp>
      <p:sp>
        <p:nvSpPr>
          <p:cNvPr id="4" name="Slide Number Placeholder 3"/>
          <p:cNvSpPr>
            <a:spLocks noGrp="1"/>
          </p:cNvSpPr>
          <p:nvPr>
            <p:ph type="sldNum" sz="quarter" idx="10"/>
          </p:nvPr>
        </p:nvSpPr>
        <p:spPr/>
        <p:txBody>
          <a:bodyPr/>
          <a:lstStyle/>
          <a:p>
            <a:fld id="{CAD409A4-0D71-8845-B0B6-E461B6731FC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28269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The work of engineers impacts on ethical issues. </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For</a:t>
            </a:r>
            <a:r>
              <a:rPr lang="en-US" sz="1200" spc="50" baseline="0" dirty="0" smtClean="0">
                <a:solidFill>
                  <a:srgbClr val="466065"/>
                </a:solidFill>
                <a:latin typeface="Aileron" charset="0"/>
                <a:ea typeface="Aileron" charset="0"/>
                <a:cs typeface="Aileron" charset="0"/>
              </a:rPr>
              <a:t> e</a:t>
            </a:r>
            <a:r>
              <a:rPr lang="en-US" sz="1200" spc="50" dirty="0" smtClean="0">
                <a:solidFill>
                  <a:srgbClr val="466065"/>
                </a:solidFill>
                <a:latin typeface="Aileron" charset="0"/>
                <a:ea typeface="Aileron" charset="0"/>
                <a:cs typeface="Aileron" charset="0"/>
              </a:rPr>
              <a:t>xample - choice of materials, is it right to keep constructing in concrete? Is it right to use minerals in electronics that potentially fund conflict? Is it right to set up processes that consume vast amounts of water? accessibility of what we create – is it right to engineer a product/infrastructure that only 10% of the world’s population can afford? Local impact – is it right to release any pollutants into the environment? Global impact – climate change, making the world less habitable for future generations.</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Through education is</a:t>
            </a:r>
            <a:r>
              <a:rPr lang="en-US" sz="1200" spc="50" baseline="0" dirty="0" smtClean="0">
                <a:solidFill>
                  <a:srgbClr val="466065"/>
                </a:solidFill>
                <a:latin typeface="Aileron" charset="0"/>
                <a:ea typeface="Aileron" charset="0"/>
                <a:cs typeface="Aileron" charset="0"/>
              </a:rPr>
              <a:t> the</a:t>
            </a:r>
            <a:r>
              <a:rPr lang="en-US" sz="1200" spc="50" dirty="0" smtClean="0">
                <a:solidFill>
                  <a:srgbClr val="466065"/>
                </a:solidFill>
                <a:latin typeface="Aileron" charset="0"/>
                <a:ea typeface="Aileron" charset="0"/>
                <a:cs typeface="Aileron" charset="0"/>
              </a:rPr>
              <a:t> opportunity to learn, explore, make and understand mistakes as well as successes, time to reflect.</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The education of engineers</a:t>
            </a:r>
            <a:r>
              <a:rPr lang="en-US" sz="1200" spc="50" baseline="0" dirty="0" smtClean="0">
                <a:solidFill>
                  <a:srgbClr val="466065"/>
                </a:solidFill>
                <a:latin typeface="Aileron" charset="0"/>
                <a:ea typeface="Aileron" charset="0"/>
                <a:cs typeface="Aileron" charset="0"/>
              </a:rPr>
              <a:t> </a:t>
            </a:r>
            <a:r>
              <a:rPr lang="en-US" sz="1200" spc="50" dirty="0" smtClean="0">
                <a:solidFill>
                  <a:srgbClr val="466065"/>
                </a:solidFill>
                <a:latin typeface="Aileron" charset="0"/>
                <a:ea typeface="Aileron" charset="0"/>
                <a:cs typeface="Aileron" charset="0"/>
              </a:rPr>
              <a:t>should raise their awareness of the impact they can have and the ethical</a:t>
            </a:r>
            <a:r>
              <a:rPr lang="en-US" sz="1200" spc="50" baseline="0" dirty="0" smtClean="0">
                <a:solidFill>
                  <a:srgbClr val="466065"/>
                </a:solidFill>
                <a:latin typeface="Aileron" charset="0"/>
                <a:ea typeface="Aileron" charset="0"/>
                <a:cs typeface="Aileron" charset="0"/>
              </a:rPr>
              <a:t> implications of this. </a:t>
            </a:r>
            <a:endParaRPr lang="en-US" sz="1200" spc="50" dirty="0" smtClean="0">
              <a:solidFill>
                <a:srgbClr val="466065"/>
              </a:solidFill>
              <a:latin typeface="Aileron" charset="0"/>
              <a:ea typeface="Aileron" charset="0"/>
              <a:cs typeface="Aileron" charset="0"/>
            </a:endParaRP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But education</a:t>
            </a:r>
            <a:r>
              <a:rPr lang="en-US" sz="1200" spc="50" baseline="0" dirty="0" smtClean="0">
                <a:solidFill>
                  <a:srgbClr val="466065"/>
                </a:solidFill>
                <a:latin typeface="Aileron" charset="0"/>
                <a:ea typeface="Aileron" charset="0"/>
                <a:cs typeface="Aileron" charset="0"/>
              </a:rPr>
              <a:t> should go further than this to be </a:t>
            </a:r>
            <a:r>
              <a:rPr lang="en-US" sz="1200" spc="50" dirty="0" smtClean="0">
                <a:solidFill>
                  <a:srgbClr val="466065"/>
                </a:solidFill>
                <a:latin typeface="Aileron" charset="0"/>
                <a:ea typeface="Aileron" charset="0"/>
                <a:cs typeface="Aileron" charset="0"/>
              </a:rPr>
              <a:t>effective,</a:t>
            </a:r>
            <a:r>
              <a:rPr lang="en-US" sz="1200" spc="50" baseline="0" dirty="0" smtClean="0">
                <a:solidFill>
                  <a:srgbClr val="466065"/>
                </a:solidFill>
                <a:latin typeface="Aileron" charset="0"/>
                <a:ea typeface="Aileron" charset="0"/>
                <a:cs typeface="Aileron" charset="0"/>
              </a:rPr>
              <a:t> engineers need to be </a:t>
            </a:r>
            <a:r>
              <a:rPr lang="en-US" sz="1200" spc="50" dirty="0" smtClean="0">
                <a:solidFill>
                  <a:srgbClr val="466065"/>
                </a:solidFill>
                <a:latin typeface="Aileron" charset="0"/>
                <a:ea typeface="Aileron" charset="0"/>
                <a:cs typeface="Aileron" charset="0"/>
              </a:rPr>
              <a:t>equipped to identify, </a:t>
            </a:r>
            <a:r>
              <a:rPr lang="en-US" sz="1200" spc="50" dirty="0" err="1" smtClean="0">
                <a:solidFill>
                  <a:srgbClr val="466065"/>
                </a:solidFill>
                <a:latin typeface="Aileron" charset="0"/>
                <a:ea typeface="Aileron" charset="0"/>
                <a:cs typeface="Aileron" charset="0"/>
              </a:rPr>
              <a:t>analyse</a:t>
            </a:r>
            <a:r>
              <a:rPr lang="en-US" sz="1200" spc="50" dirty="0" smtClean="0">
                <a:solidFill>
                  <a:srgbClr val="466065"/>
                </a:solidFill>
                <a:latin typeface="Aileron" charset="0"/>
                <a:ea typeface="Aileron" charset="0"/>
                <a:cs typeface="Aileron" charset="0"/>
              </a:rPr>
              <a:t> and respond effectively to ethical issues</a:t>
            </a:r>
            <a:endParaRPr lang="en-US" sz="1200" spc="50" dirty="0" smtClean="0">
              <a:solidFill>
                <a:srgbClr val="466065"/>
              </a:solidFill>
              <a:latin typeface="Aileron" charset="0"/>
              <a:ea typeface="Aileron" charset="0"/>
              <a:cs typeface="Aileron" charset="0"/>
            </a:endParaRPr>
          </a:p>
        </p:txBody>
      </p:sp>
      <p:sp>
        <p:nvSpPr>
          <p:cNvPr id="4" name="Slide Number Placeholder 3"/>
          <p:cNvSpPr>
            <a:spLocks noGrp="1"/>
          </p:cNvSpPr>
          <p:nvPr>
            <p:ph type="sldNum" sz="quarter" idx="10"/>
          </p:nvPr>
        </p:nvSpPr>
        <p:spPr/>
        <p:txBody>
          <a:bodyPr/>
          <a:lstStyle/>
          <a:p>
            <a:fld id="{CAD409A4-0D71-8845-B0B6-E461B6731FC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8175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World is changing fast and engineers playing a key role in this</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As</a:t>
            </a:r>
            <a:r>
              <a:rPr lang="en-US" sz="1200" spc="50" baseline="0" dirty="0" smtClean="0">
                <a:solidFill>
                  <a:srgbClr val="466065"/>
                </a:solidFill>
                <a:latin typeface="Aileron" charset="0"/>
                <a:ea typeface="Aileron" charset="0"/>
                <a:cs typeface="Aileron" charset="0"/>
              </a:rPr>
              <a:t> we are all aware and have heard earlier today, we are changing our planet and engineering is playing a key role in that. </a:t>
            </a:r>
          </a:p>
          <a:p>
            <a:pPr marL="342900" indent="-342900">
              <a:spcAft>
                <a:spcPts val="3000"/>
              </a:spcAft>
              <a:buFont typeface="Arial"/>
              <a:buChar char="•"/>
            </a:pPr>
            <a:r>
              <a:rPr lang="en-US" sz="1200" spc="50" baseline="0" dirty="0" smtClean="0">
                <a:solidFill>
                  <a:srgbClr val="466065"/>
                </a:solidFill>
                <a:latin typeface="Aileron" charset="0"/>
                <a:ea typeface="Aileron" charset="0"/>
                <a:cs typeface="Aileron" charset="0"/>
              </a:rPr>
              <a:t>Whether through c</a:t>
            </a:r>
            <a:r>
              <a:rPr lang="en-US" sz="1200" spc="50" dirty="0" smtClean="0">
                <a:solidFill>
                  <a:srgbClr val="466065"/>
                </a:solidFill>
                <a:latin typeface="Aileron" charset="0"/>
                <a:ea typeface="Aileron" charset="0"/>
                <a:cs typeface="Aileron" charset="0"/>
              </a:rPr>
              <a:t>hanging our climate </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Changing water ways and landscapes</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We</a:t>
            </a:r>
            <a:r>
              <a:rPr lang="en-US" sz="1200" spc="50" baseline="0" dirty="0" smtClean="0">
                <a:solidFill>
                  <a:srgbClr val="466065"/>
                </a:solidFill>
                <a:latin typeface="Aileron" charset="0"/>
                <a:ea typeface="Aileron" charset="0"/>
                <a:cs typeface="Aileron" charset="0"/>
              </a:rPr>
              <a:t> are at the cusp of what some are calling the </a:t>
            </a:r>
            <a:r>
              <a:rPr lang="en-US" sz="1200" spc="50" baseline="0" dirty="0" err="1" smtClean="0">
                <a:solidFill>
                  <a:srgbClr val="466065"/>
                </a:solidFill>
                <a:latin typeface="Aileron" charset="0"/>
                <a:ea typeface="Aileron" charset="0"/>
                <a:cs typeface="Aileron" charset="0"/>
              </a:rPr>
              <a:t>anthropocene</a:t>
            </a:r>
            <a:r>
              <a:rPr lang="en-US" sz="1200" spc="50" baseline="0" dirty="0" smtClean="0">
                <a:solidFill>
                  <a:srgbClr val="466065"/>
                </a:solidFill>
                <a:latin typeface="Aileron" charset="0"/>
                <a:ea typeface="Aileron" charset="0"/>
                <a:cs typeface="Aileron" charset="0"/>
              </a:rPr>
              <a:t> where human activity is a significant deciding factor in the future of the planet. </a:t>
            </a:r>
          </a:p>
        </p:txBody>
      </p:sp>
      <p:sp>
        <p:nvSpPr>
          <p:cNvPr id="4" name="Slide Number Placeholder 3"/>
          <p:cNvSpPr>
            <a:spLocks noGrp="1"/>
          </p:cNvSpPr>
          <p:nvPr>
            <p:ph type="sldNum" sz="quarter" idx="10"/>
          </p:nvPr>
        </p:nvSpPr>
        <p:spPr/>
        <p:txBody>
          <a:bodyPr/>
          <a:lstStyle/>
          <a:p>
            <a:fld id="{897BF87C-57A8-9141-9E50-04EB8EE4D85B}" type="slidenum">
              <a:rPr lang="en-US" smtClean="0"/>
              <a:t>3</a:t>
            </a:fld>
            <a:endParaRPr lang="en-US"/>
          </a:p>
        </p:txBody>
      </p:sp>
    </p:spTree>
    <p:extLst>
      <p:ext uri="{BB962C8B-B14F-4D97-AF65-F5344CB8AC3E}">
        <p14:creationId xmlns:p14="http://schemas.microsoft.com/office/powerpoint/2010/main" val="1475601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We are changing ourselves as well, as we increasingly</a:t>
            </a:r>
            <a:r>
              <a:rPr lang="en-US" sz="1200" spc="50" baseline="0" dirty="0" smtClean="0">
                <a:solidFill>
                  <a:srgbClr val="466065"/>
                </a:solidFill>
                <a:latin typeface="Aileron" charset="0"/>
                <a:ea typeface="Aileron" charset="0"/>
                <a:cs typeface="Aileron" charset="0"/>
              </a:rPr>
              <a:t> live in urban engineered environments</a:t>
            </a:r>
            <a:r>
              <a:rPr lang="is-IS" sz="1200" spc="50" baseline="0" dirty="0" smtClean="0">
                <a:solidFill>
                  <a:srgbClr val="466065"/>
                </a:solidFill>
                <a:latin typeface="Aileron" charset="0"/>
                <a:ea typeface="Aileron" charset="0"/>
                <a:cs typeface="Aileron" charset="0"/>
              </a:rPr>
              <a:t>….</a:t>
            </a:r>
            <a:endParaRPr lang="en-US" sz="1200" spc="50" dirty="0" smtClean="0">
              <a:solidFill>
                <a:srgbClr val="466065"/>
              </a:solidFill>
              <a:latin typeface="Aileron" charset="0"/>
              <a:ea typeface="Aileron" charset="0"/>
              <a:cs typeface="Aileron" charset="0"/>
            </a:endParaRP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We are only beginning to understand the complex interactions that take place and our impact, this plays into the engineers role and mindset as a systems thinker. </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But</a:t>
            </a:r>
            <a:r>
              <a:rPr lang="en-US" sz="1200" spc="50" baseline="0" dirty="0" smtClean="0">
                <a:solidFill>
                  <a:srgbClr val="466065"/>
                </a:solidFill>
                <a:latin typeface="Aileron" charset="0"/>
                <a:ea typeface="Aileron" charset="0"/>
                <a:cs typeface="Aileron" charset="0"/>
              </a:rPr>
              <a:t> where those impacts and interactions are not always known, increasingly operating with incomplete and uncertain information</a:t>
            </a:r>
            <a:endParaRPr lang="en-US" sz="1200" spc="50" dirty="0" smtClean="0">
              <a:solidFill>
                <a:srgbClr val="466065"/>
              </a:solidFill>
              <a:latin typeface="Aileron" charset="0"/>
              <a:ea typeface="Aileron" charset="0"/>
              <a:cs typeface="Aileron" charset="0"/>
            </a:endParaRP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Engineers need to hone their judgement skills</a:t>
            </a:r>
            <a:r>
              <a:rPr lang="en-US" sz="1200" spc="50" baseline="0" dirty="0" smtClean="0">
                <a:solidFill>
                  <a:srgbClr val="466065"/>
                </a:solidFill>
                <a:latin typeface="Aileron" charset="0"/>
                <a:ea typeface="Aileron" charset="0"/>
                <a:cs typeface="Aileron" charset="0"/>
              </a:rPr>
              <a:t>, </a:t>
            </a:r>
            <a:r>
              <a:rPr lang="en-US" sz="1200" spc="50" dirty="0" smtClean="0">
                <a:solidFill>
                  <a:srgbClr val="466065"/>
                </a:solidFill>
                <a:latin typeface="Aileron" charset="0"/>
                <a:ea typeface="Aileron" charset="0"/>
                <a:cs typeface="Aileron" charset="0"/>
              </a:rPr>
              <a:t>weighing up all the factors, deciding how much value to place on those in competition with one another, </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Increased data and advances such as </a:t>
            </a:r>
            <a:r>
              <a:rPr lang="en-US" sz="1200" spc="50" dirty="0" err="1" smtClean="0">
                <a:solidFill>
                  <a:srgbClr val="466065"/>
                </a:solidFill>
                <a:latin typeface="Aileron" charset="0"/>
                <a:ea typeface="Aileron" charset="0"/>
                <a:cs typeface="Aileron" charset="0"/>
              </a:rPr>
              <a:t>blockchain</a:t>
            </a:r>
            <a:r>
              <a:rPr lang="en-US" sz="1200" spc="50" dirty="0" smtClean="0">
                <a:solidFill>
                  <a:srgbClr val="466065"/>
                </a:solidFill>
                <a:latin typeface="Aileron" charset="0"/>
                <a:ea typeface="Aileron" charset="0"/>
                <a:cs typeface="Aileron" charset="0"/>
              </a:rPr>
              <a:t> will see impacts linked to accountability linked to responsibility. </a:t>
            </a:r>
          </a:p>
          <a:p>
            <a:pPr marL="342900" indent="-342900">
              <a:spcAft>
                <a:spcPts val="3000"/>
              </a:spcAft>
              <a:buFont typeface="Arial"/>
              <a:buChar char="•"/>
            </a:pPr>
            <a:r>
              <a:rPr lang="en-US" sz="1200" spc="50" dirty="0" smtClean="0">
                <a:solidFill>
                  <a:srgbClr val="466065"/>
                </a:solidFill>
                <a:latin typeface="Aileron" charset="0"/>
                <a:ea typeface="Aileron" charset="0"/>
                <a:cs typeface="Aileron" charset="0"/>
              </a:rPr>
              <a:t>No action / walking by not an option. Moral courage required by our professionals and those with expertise. </a:t>
            </a:r>
          </a:p>
          <a:p>
            <a:pPr marL="342900" marR="0" indent="-342900" algn="l" defTabSz="457200" rtl="0" eaLnBrk="1" fontAlgn="auto" latinLnBrk="0" hangingPunct="1">
              <a:lnSpc>
                <a:spcPct val="100000"/>
              </a:lnSpc>
              <a:spcBef>
                <a:spcPts val="0"/>
              </a:spcBef>
              <a:spcAft>
                <a:spcPts val="3000"/>
              </a:spcAft>
              <a:buClrTx/>
              <a:buSzTx/>
              <a:buFont typeface="Arial"/>
              <a:buChar char="•"/>
              <a:tabLst/>
              <a:defRPr/>
            </a:pPr>
            <a:r>
              <a:rPr lang="en-US" sz="1200" spc="50" dirty="0" smtClean="0">
                <a:solidFill>
                  <a:srgbClr val="466065"/>
                </a:solidFill>
                <a:latin typeface="Aileron" charset="0"/>
                <a:ea typeface="Aileron" charset="0"/>
                <a:cs typeface="Aileron" charset="0"/>
              </a:rPr>
              <a:t>Getting to grips with this early on, and moving away from linear thinking, is increasingly important for graduate</a:t>
            </a:r>
            <a:r>
              <a:rPr lang="en-US" sz="1200" spc="50" baseline="0" dirty="0" smtClean="0">
                <a:solidFill>
                  <a:srgbClr val="466065"/>
                </a:solidFill>
                <a:latin typeface="Aileron" charset="0"/>
                <a:ea typeface="Aileron" charset="0"/>
                <a:cs typeface="Aileron" charset="0"/>
              </a:rPr>
              <a:t> engineers to flourish in our </a:t>
            </a:r>
            <a:r>
              <a:rPr lang="en-US" sz="1200" spc="50" baseline="0" dirty="0" err="1" smtClean="0">
                <a:solidFill>
                  <a:srgbClr val="466065"/>
                </a:solidFill>
                <a:latin typeface="Aileron" charset="0"/>
                <a:ea typeface="Aileron" charset="0"/>
                <a:cs typeface="Aileron" charset="0"/>
              </a:rPr>
              <a:t>globalised</a:t>
            </a:r>
            <a:r>
              <a:rPr lang="en-US" sz="1200" spc="50" baseline="0" dirty="0" smtClean="0">
                <a:solidFill>
                  <a:srgbClr val="466065"/>
                </a:solidFill>
                <a:latin typeface="Aileron" charset="0"/>
                <a:ea typeface="Aileron" charset="0"/>
                <a:cs typeface="Aileron" charset="0"/>
              </a:rPr>
              <a:t> market place.</a:t>
            </a:r>
            <a:endParaRPr lang="en-US" sz="1200" spc="50" dirty="0" smtClean="0">
              <a:solidFill>
                <a:srgbClr val="466065"/>
              </a:solidFill>
              <a:latin typeface="Aileron" charset="0"/>
              <a:ea typeface="Aileron" charset="0"/>
              <a:cs typeface="Aileron" charset="0"/>
            </a:endParaRPr>
          </a:p>
          <a:p>
            <a:pPr marL="342900" indent="-342900">
              <a:spcAft>
                <a:spcPts val="3000"/>
              </a:spcAft>
              <a:buFont typeface="Arial"/>
              <a:buChar char="•"/>
            </a:pPr>
            <a:endParaRPr lang="en-US" sz="1200" spc="50" dirty="0" smtClean="0">
              <a:solidFill>
                <a:srgbClr val="466065"/>
              </a:solidFill>
              <a:latin typeface="Aileron" charset="0"/>
              <a:ea typeface="Aileron" charset="0"/>
              <a:cs typeface="Aileron" charset="0"/>
            </a:endParaRPr>
          </a:p>
        </p:txBody>
      </p:sp>
      <p:sp>
        <p:nvSpPr>
          <p:cNvPr id="4" name="Slide Number Placeholder 3"/>
          <p:cNvSpPr>
            <a:spLocks noGrp="1"/>
          </p:cNvSpPr>
          <p:nvPr>
            <p:ph type="sldNum" sz="quarter" idx="10"/>
          </p:nvPr>
        </p:nvSpPr>
        <p:spPr/>
        <p:txBody>
          <a:bodyPr/>
          <a:lstStyle/>
          <a:p>
            <a:fld id="{897BF87C-57A8-9141-9E50-04EB8EE4D85B}" type="slidenum">
              <a:rPr lang="en-US" smtClean="0"/>
              <a:t>4</a:t>
            </a:fld>
            <a:endParaRPr lang="en-US"/>
          </a:p>
        </p:txBody>
      </p:sp>
    </p:spTree>
    <p:extLst>
      <p:ext uri="{BB962C8B-B14F-4D97-AF65-F5344CB8AC3E}">
        <p14:creationId xmlns:p14="http://schemas.microsoft.com/office/powerpoint/2010/main" val="18694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3000"/>
              </a:spcAft>
              <a:buFont typeface="Arial"/>
              <a:buChar char="•"/>
            </a:pPr>
            <a:r>
              <a:rPr lang="en-US" sz="2000" spc="50" dirty="0" smtClean="0">
                <a:solidFill>
                  <a:srgbClr val="466065"/>
                </a:solidFill>
                <a:latin typeface="Aileron" charset="0"/>
                <a:ea typeface="Aileron" charset="0"/>
                <a:cs typeface="Aileron" charset="0"/>
              </a:rPr>
              <a:t>The Engineering for People Design Challenge – not going to pretend it’s a silver bullet solution. The point is in the real, messy, complex world, there are rarely black and white right and wrong answers.</a:t>
            </a:r>
          </a:p>
          <a:p>
            <a:pPr marL="342900" marR="0" lvl="0" indent="-342900" algn="l" defTabSz="457200" rtl="0" eaLnBrk="1" fontAlgn="auto" latinLnBrk="0" hangingPunct="1">
              <a:lnSpc>
                <a:spcPct val="100000"/>
              </a:lnSpc>
              <a:spcBef>
                <a:spcPts val="0"/>
              </a:spcBef>
              <a:spcAft>
                <a:spcPts val="3000"/>
              </a:spcAft>
              <a:buClrTx/>
              <a:buSzTx/>
              <a:buFont typeface="Arial"/>
              <a:buChar char="•"/>
              <a:tabLst/>
              <a:defRPr/>
            </a:pPr>
            <a:r>
              <a:rPr lang="en-US" sz="2000" spc="50" dirty="0" smtClean="0">
                <a:solidFill>
                  <a:srgbClr val="466065"/>
                </a:solidFill>
                <a:latin typeface="Aileron" charset="0"/>
                <a:ea typeface="Aileron" charset="0"/>
                <a:cs typeface="Aileron" charset="0"/>
              </a:rPr>
              <a:t>Based on project-based learning pedagogy and culminates as an inter-university design competition. </a:t>
            </a:r>
            <a:r>
              <a:rPr lang="en-US" sz="2000" baseline="0" dirty="0" smtClean="0"/>
              <a:t>this is as much as problem identification as it is problem solving. </a:t>
            </a:r>
            <a:endParaRPr lang="en-US" sz="2000" spc="50" dirty="0" smtClean="0">
              <a:solidFill>
                <a:srgbClr val="466065"/>
              </a:solidFill>
              <a:latin typeface="Aileron" charset="0"/>
              <a:ea typeface="Aileron" charset="0"/>
              <a:cs typeface="Aileron" charset="0"/>
            </a:endParaRPr>
          </a:p>
          <a:p>
            <a:pPr marL="342900" indent="-342900">
              <a:spcAft>
                <a:spcPts val="3000"/>
              </a:spcAft>
              <a:buFont typeface="Arial"/>
              <a:buChar char="•"/>
            </a:pPr>
            <a:r>
              <a:rPr lang="en-GB" sz="2000" spc="50" dirty="0" smtClean="0">
                <a:solidFill>
                  <a:srgbClr val="466065"/>
                </a:solidFill>
                <a:latin typeface="Aileron" charset="0"/>
                <a:ea typeface="Aileron" charset="0"/>
                <a:cs typeface="Aileron" charset="0"/>
              </a:rPr>
              <a:t>three key aims</a:t>
            </a:r>
            <a:endParaRPr lang="en-US" sz="2000" b="1" dirty="0" smtClean="0">
              <a:solidFill>
                <a:srgbClr val="F4EFE0"/>
              </a:solidFill>
              <a:latin typeface="Aileron" charset="0"/>
              <a:ea typeface="Aileron" charset="0"/>
              <a:cs typeface="Aileron" charset="0"/>
            </a:endParaRPr>
          </a:p>
          <a:p>
            <a:pPr marL="342900" lvl="0" indent="-342900" fontAlgn="base">
              <a:lnSpc>
                <a:spcPct val="110000"/>
              </a:lnSpc>
              <a:spcAft>
                <a:spcPts val="600"/>
              </a:spcAft>
              <a:buFont typeface="Arial" charset="0"/>
              <a:buChar char="•"/>
            </a:pPr>
            <a:r>
              <a:rPr lang="en-US" sz="2000" b="1" dirty="0" smtClean="0">
                <a:solidFill>
                  <a:srgbClr val="F4EFE0"/>
                </a:solidFill>
                <a:latin typeface="Aileron" charset="0"/>
                <a:ea typeface="Aileron" charset="0"/>
                <a:cs typeface="Aileron" charset="0"/>
              </a:rPr>
              <a:t>Understand their future role as engineers  </a:t>
            </a:r>
            <a:r>
              <a:rPr lang="en-US" sz="2000" dirty="0" smtClean="0">
                <a:solidFill>
                  <a:srgbClr val="767471"/>
                </a:solidFill>
                <a:latin typeface="Aileron" charset="0"/>
                <a:ea typeface="Aileron" charset="0"/>
                <a:cs typeface="Aileron" charset="0"/>
              </a:rPr>
              <a:t>By working on real world projects, students are enabled to understand how engineering underpins society and their future responsibility as engineers.</a:t>
            </a:r>
          </a:p>
          <a:p>
            <a:pPr marL="342900" lvl="0" indent="-342900" fontAlgn="base">
              <a:lnSpc>
                <a:spcPct val="110000"/>
              </a:lnSpc>
              <a:spcAft>
                <a:spcPts val="600"/>
              </a:spcAft>
              <a:buFont typeface="Arial" charset="0"/>
              <a:buChar char="•"/>
            </a:pPr>
            <a:r>
              <a:rPr lang="en-US" sz="2000" b="1" dirty="0" smtClean="0">
                <a:solidFill>
                  <a:srgbClr val="F4EFE0"/>
                </a:solidFill>
                <a:latin typeface="Aileron" charset="0"/>
                <a:ea typeface="Aileron" charset="0"/>
                <a:cs typeface="Aileron" charset="0"/>
              </a:rPr>
              <a:t>Understand the principles of globally responsible engineering </a:t>
            </a:r>
            <a:r>
              <a:rPr lang="en-US" sz="2000" dirty="0" smtClean="0">
                <a:solidFill>
                  <a:srgbClr val="767471"/>
                </a:solidFill>
                <a:latin typeface="Aileron" charset="0"/>
                <a:ea typeface="Aileron" charset="0"/>
                <a:cs typeface="Aileron" charset="0"/>
              </a:rPr>
              <a:t>Students are required to demonstrate their understanding of the social, environmental and economic impacts of their engineering design</a:t>
            </a:r>
          </a:p>
          <a:p>
            <a:pPr marL="342900" lvl="0" indent="-342900" fontAlgn="base">
              <a:lnSpc>
                <a:spcPct val="110000"/>
              </a:lnSpc>
              <a:spcAft>
                <a:spcPts val="600"/>
              </a:spcAft>
              <a:buFont typeface="Arial" charset="0"/>
              <a:buChar char="•"/>
            </a:pPr>
            <a:r>
              <a:rPr lang="en-US" sz="2000" b="1" dirty="0" err="1" smtClean="0">
                <a:solidFill>
                  <a:srgbClr val="F4EFE0"/>
                </a:solidFill>
                <a:latin typeface="Aileron" charset="0"/>
                <a:ea typeface="Aileron" charset="0"/>
                <a:cs typeface="Aileron" charset="0"/>
              </a:rPr>
              <a:t>Prioritise</a:t>
            </a:r>
            <a:r>
              <a:rPr lang="en-US" sz="2000" b="1" dirty="0" smtClean="0">
                <a:solidFill>
                  <a:srgbClr val="F4EFE0"/>
                </a:solidFill>
                <a:latin typeface="Aileron" charset="0"/>
                <a:ea typeface="Aileron" charset="0"/>
                <a:cs typeface="Aileron" charset="0"/>
              </a:rPr>
              <a:t> designing for a purpose and for people  </a:t>
            </a:r>
            <a:r>
              <a:rPr lang="en-US" sz="2000" dirty="0" smtClean="0">
                <a:solidFill>
                  <a:srgbClr val="767471"/>
                </a:solidFill>
                <a:latin typeface="Aileron" charset="0"/>
                <a:ea typeface="Aileron" charset="0"/>
                <a:cs typeface="Aileron" charset="0"/>
              </a:rPr>
              <a:t>Students are required to demonstrate their understanding of the context and people for who they are designing.</a:t>
            </a:r>
          </a:p>
          <a:p>
            <a:pPr marL="171450" lvl="0" indent="-171450" fontAlgn="base">
              <a:lnSpc>
                <a:spcPct val="110000"/>
              </a:lnSpc>
              <a:spcAft>
                <a:spcPts val="600"/>
              </a:spcAft>
              <a:buFont typeface="Arial" charset="0"/>
              <a:buChar char="•"/>
            </a:pPr>
            <a:r>
              <a:rPr lang="en-US" baseline="0" dirty="0" smtClean="0"/>
              <a:t>And </a:t>
            </a:r>
            <a:r>
              <a:rPr lang="en-US" baseline="0" dirty="0" smtClean="0"/>
              <a:t>finally, you will have the opportunity to develop your professional skills, so things like working to develop creative solutions, working in uncertain/highly constrained environments, working through the engineering design cycle, project management, communication and team working</a:t>
            </a:r>
            <a:r>
              <a:rPr lang="en-US" baseline="0" dirty="0" smtClean="0"/>
              <a:t>.</a:t>
            </a:r>
          </a:p>
          <a:p>
            <a:pPr marL="171450" lvl="0" indent="-171450" fontAlgn="base">
              <a:lnSpc>
                <a:spcPct val="110000"/>
              </a:lnSpc>
              <a:spcAft>
                <a:spcPts val="600"/>
              </a:spcAft>
              <a:buFont typeface="Arial" charset="0"/>
              <a:buChar char="•"/>
            </a:pPr>
            <a:r>
              <a:rPr lang="en-US" baseline="0" dirty="0" smtClean="0"/>
              <a:t>Delivered at 31 universities, 6,500 students. Since 2011 28,000 students have taken part.</a:t>
            </a:r>
          </a:p>
          <a:p>
            <a:pPr marL="171450" lvl="0" indent="-171450" fontAlgn="base">
              <a:lnSpc>
                <a:spcPct val="110000"/>
              </a:lnSpc>
              <a:spcAft>
                <a:spcPts val="600"/>
              </a:spcAft>
              <a:buFont typeface="Arial" charset="0"/>
              <a:buChar char="•"/>
            </a:pPr>
            <a:r>
              <a:rPr lang="en-US" baseline="0" dirty="0" smtClean="0"/>
              <a:t>It is set in collaboration with one of our international partners meaning that the context is often unfamiliar, there are uncertainties that the students have to get to grips with</a:t>
            </a:r>
            <a:endParaRPr lang="en-US" baseline="0" dirty="0" smtClean="0"/>
          </a:p>
        </p:txBody>
      </p:sp>
      <p:sp>
        <p:nvSpPr>
          <p:cNvPr id="4" name="Slide Number Placeholder 3"/>
          <p:cNvSpPr>
            <a:spLocks noGrp="1"/>
          </p:cNvSpPr>
          <p:nvPr>
            <p:ph type="sldNum" sz="quarter" idx="10"/>
          </p:nvPr>
        </p:nvSpPr>
        <p:spPr/>
        <p:txBody>
          <a:bodyPr/>
          <a:lstStyle/>
          <a:p>
            <a:fld id="{897BF87C-57A8-9141-9E50-04EB8EE4D85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9936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Aft>
                <a:spcPts val="3000"/>
              </a:spcAft>
              <a:buFont typeface="Arial"/>
              <a:buChar char="•"/>
            </a:pPr>
            <a:r>
              <a:rPr lang="en-US" sz="2000" spc="50" dirty="0" smtClean="0">
                <a:solidFill>
                  <a:srgbClr val="466065"/>
                </a:solidFill>
                <a:latin typeface="Aileron" charset="0"/>
                <a:ea typeface="Aileron" charset="0"/>
                <a:cs typeface="Aileron" charset="0"/>
              </a:rPr>
              <a:t>Through</a:t>
            </a:r>
            <a:r>
              <a:rPr lang="en-US" sz="2000" spc="50" baseline="0" dirty="0" smtClean="0">
                <a:solidFill>
                  <a:srgbClr val="466065"/>
                </a:solidFill>
                <a:latin typeface="Aileron" charset="0"/>
                <a:ea typeface="Aileron" charset="0"/>
                <a:cs typeface="Aileron" charset="0"/>
              </a:rPr>
              <a:t> the marking/judging criteria we can </a:t>
            </a:r>
            <a:r>
              <a:rPr lang="en-US" sz="2000" spc="50" baseline="0" dirty="0" err="1" smtClean="0">
                <a:solidFill>
                  <a:srgbClr val="466065"/>
                </a:solidFill>
                <a:latin typeface="Aileron" charset="0"/>
                <a:ea typeface="Aileron" charset="0"/>
                <a:cs typeface="Aileron" charset="0"/>
              </a:rPr>
              <a:t>emphasise</a:t>
            </a:r>
            <a:r>
              <a:rPr lang="en-US" sz="2000" spc="50" baseline="0" dirty="0" smtClean="0">
                <a:solidFill>
                  <a:srgbClr val="466065"/>
                </a:solidFill>
                <a:latin typeface="Aileron" charset="0"/>
                <a:ea typeface="Aileron" charset="0"/>
                <a:cs typeface="Aileron" charset="0"/>
              </a:rPr>
              <a:t> the importance of the social, environmental and economic factors of the context. </a:t>
            </a:r>
            <a:endParaRPr lang="en-US" baseline="0" dirty="0" smtClean="0"/>
          </a:p>
        </p:txBody>
      </p:sp>
      <p:sp>
        <p:nvSpPr>
          <p:cNvPr id="4" name="Slide Number Placeholder 3"/>
          <p:cNvSpPr>
            <a:spLocks noGrp="1"/>
          </p:cNvSpPr>
          <p:nvPr>
            <p:ph type="sldNum" sz="quarter" idx="10"/>
          </p:nvPr>
        </p:nvSpPr>
        <p:spPr/>
        <p:txBody>
          <a:bodyPr/>
          <a:lstStyle/>
          <a:p>
            <a:fld id="{897BF87C-57A8-9141-9E50-04EB8EE4D85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30343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Intro slide</a:t>
            </a:r>
            <a:endParaRPr lang="en-US" baseline="0" dirty="0" smtClean="0"/>
          </a:p>
        </p:txBody>
      </p:sp>
      <p:sp>
        <p:nvSpPr>
          <p:cNvPr id="4" name="Slide Number Placeholder 3"/>
          <p:cNvSpPr>
            <a:spLocks noGrp="1"/>
          </p:cNvSpPr>
          <p:nvPr>
            <p:ph type="sldNum" sz="quarter" idx="10"/>
          </p:nvPr>
        </p:nvSpPr>
        <p:spPr/>
        <p:txBody>
          <a:bodyPr/>
          <a:lstStyle/>
          <a:p>
            <a:fld id="{CAD409A4-0D71-8845-B0B6-E461B6731FC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0000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A28E75E-8D4A-5049-A9BB-9D40C7A63D16}" type="datetimeFigureOut">
              <a:rPr lang="en-GB"/>
              <a:pPr/>
              <a:t>04/09/2018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A28E75E-8D4A-5049-A9BB-9D40C7A63D16}" type="datetimeFigureOut">
              <a:rPr lang="en-GB"/>
              <a:pPr/>
              <a:t>04/09/2018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A28E75E-8D4A-5049-A9BB-9D40C7A63D16}" type="datetimeFigureOut">
              <a:rPr lang="en-GB"/>
              <a:pPr/>
              <a:t>04/09/2018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52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22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45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347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72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850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81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10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A28E75E-8D4A-5049-A9BB-9D40C7A63D16}" type="datetimeFigureOut">
              <a:rPr lang="en-GB"/>
              <a:pPr/>
              <a:t>04/09/2018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6001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590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872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A28E75E-8D4A-5049-A9BB-9D40C7A63D16}" type="datetimeFigureOut">
              <a:rPr lang="en-GB"/>
              <a:pPr/>
              <a:t>04/09/2018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A28E75E-8D4A-5049-A9BB-9D40C7A63D16}" type="datetimeFigureOut">
              <a:rPr lang="en-GB"/>
              <a:pPr/>
              <a:t>04/09/2018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A28E75E-8D4A-5049-A9BB-9D40C7A63D16}" type="datetimeFigureOut">
              <a:rPr lang="en-GB"/>
              <a:pPr/>
              <a:t>04/09/2018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A28E75E-8D4A-5049-A9BB-9D40C7A63D16}" type="datetimeFigureOut">
              <a:rPr lang="en-GB"/>
              <a:pPr/>
              <a:t>04/09/2018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8E75E-8D4A-5049-A9BB-9D40C7A63D16}" type="datetimeFigureOut">
              <a:rPr lang="en-GB"/>
              <a:pPr/>
              <a:t>04/09/2018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A28E75E-8D4A-5049-A9BB-9D40C7A63D16}" type="datetimeFigureOut">
              <a:rPr lang="en-GB"/>
              <a:pPr/>
              <a:t>04/09/2018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A28E75E-8D4A-5049-A9BB-9D40C7A63D16}" type="datetimeFigureOut">
              <a:rPr lang="en-GB"/>
              <a:pPr/>
              <a:t>04/09/2018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4B5B0-F6B7-F748-B988-F35CDD2658F9}"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8E75E-8D4A-5049-A9BB-9D40C7A63D16}" type="datetimeFigureOut">
              <a:rPr lang="en-GB"/>
              <a:pPr/>
              <a:t>04/09/2018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4B5B0-F6B7-F748-B988-F35CDD2658F9}"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472CA-94C0-C54F-BA7B-3ABEBC9B67A7}" type="datetimeFigureOut">
              <a:rPr lang="en-US" smtClean="0">
                <a:solidFill>
                  <a:prstClr val="black">
                    <a:tint val="75000"/>
                  </a:prstClr>
                </a:solidFill>
              </a:rPr>
              <a:pPr/>
              <a:t>9/4/18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6940C-3527-C64D-9C96-F62CAC0373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921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8E75E-8D4A-5049-A9BB-9D40C7A63D16}" type="datetimeFigureOut">
              <a:rPr lang="en-GB">
                <a:solidFill>
                  <a:prstClr val="black">
                    <a:tint val="75000"/>
                  </a:prstClr>
                </a:solidFill>
              </a:rPr>
              <a:pPr/>
              <a:t>04/09/2018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4B5B0-F6B7-F748-B988-F35CDD2658F9}" type="slidenum">
              <a:rPr>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420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EEE3"/>
        </a:solidFill>
        <a:effectLst/>
      </p:bgPr>
    </p:bg>
    <p:spTree>
      <p:nvGrpSpPr>
        <p:cNvPr id="1" name=""/>
        <p:cNvGrpSpPr/>
        <p:nvPr/>
      </p:nvGrpSpPr>
      <p:grpSpPr>
        <a:xfrm>
          <a:off x="0" y="0"/>
          <a:ext cx="0" cy="0"/>
          <a:chOff x="0" y="0"/>
          <a:chExt cx="0" cy="0"/>
        </a:xfrm>
      </p:grpSpPr>
      <p:pic>
        <p:nvPicPr>
          <p:cNvPr id="4" name="Picture 3" descr="EWB CMYK Portrait Logo.png"/>
          <p:cNvPicPr>
            <a:picLocks noChangeAspect="1"/>
          </p:cNvPicPr>
          <p:nvPr/>
        </p:nvPicPr>
        <p:blipFill>
          <a:blip r:embed="rId3"/>
          <a:stretch>
            <a:fillRect/>
          </a:stretch>
        </p:blipFill>
        <p:spPr>
          <a:xfrm>
            <a:off x="3563888" y="4437112"/>
            <a:ext cx="1844840" cy="1838366"/>
          </a:xfrm>
          <a:prstGeom prst="rect">
            <a:avLst/>
          </a:prstGeom>
        </p:spPr>
      </p:pic>
      <p:sp>
        <p:nvSpPr>
          <p:cNvPr id="3" name="TextBox 2"/>
          <p:cNvSpPr txBox="1"/>
          <p:nvPr/>
        </p:nvSpPr>
        <p:spPr>
          <a:xfrm>
            <a:off x="598100" y="1412776"/>
            <a:ext cx="7776416" cy="2769989"/>
          </a:xfrm>
          <a:prstGeom prst="rect">
            <a:avLst/>
          </a:prstGeom>
          <a:noFill/>
        </p:spPr>
        <p:txBody>
          <a:bodyPr wrap="square" lIns="0" tIns="0" rIns="0" bIns="0" rtlCol="0">
            <a:spAutoFit/>
          </a:bodyPr>
          <a:lstStyle/>
          <a:p>
            <a:pPr algn="ctr"/>
            <a:r>
              <a:rPr lang="en-US" sz="3000" b="1" spc="50" dirty="0" smtClean="0">
                <a:solidFill>
                  <a:srgbClr val="466065"/>
                </a:solidFill>
                <a:latin typeface="Hallo sans Black" charset="0"/>
                <a:ea typeface="Hallo sans Black" charset="0"/>
                <a:cs typeface="Hallo sans Black" charset="0"/>
              </a:rPr>
              <a:t>ENGINEERING ETHICS IN PRACTICE </a:t>
            </a:r>
          </a:p>
          <a:p>
            <a:pPr algn="ctr"/>
            <a:r>
              <a:rPr lang="en-US" sz="3000" b="1" spc="50" dirty="0" smtClean="0">
                <a:solidFill>
                  <a:srgbClr val="466065"/>
                </a:solidFill>
                <a:latin typeface="Hallo sans Black" charset="0"/>
                <a:ea typeface="Hallo sans Black" charset="0"/>
                <a:cs typeface="Hallo sans Black" charset="0"/>
              </a:rPr>
              <a:t>A HANDS ON APPROACH</a:t>
            </a:r>
          </a:p>
          <a:p>
            <a:pPr algn="ctr"/>
            <a:r>
              <a:rPr lang="en-US" sz="3000" b="1" spc="50" dirty="0" smtClean="0">
                <a:solidFill>
                  <a:srgbClr val="466065"/>
                </a:solidFill>
                <a:latin typeface="Hallo sans Black" charset="0"/>
                <a:ea typeface="Hallo sans Black" charset="0"/>
                <a:cs typeface="Hallo sans Black" charset="0"/>
              </a:rPr>
              <a:t>THE ENGINEERING FOR PEOPLE DESIGN CHALLENGE</a:t>
            </a:r>
          </a:p>
          <a:p>
            <a:pPr algn="ctr">
              <a:lnSpc>
                <a:spcPct val="150000"/>
              </a:lnSpc>
            </a:pPr>
            <a:endParaRPr lang="en-US" sz="2000" spc="50" dirty="0" smtClean="0">
              <a:solidFill>
                <a:srgbClr val="466065"/>
              </a:solidFill>
              <a:latin typeface="Aileron" charset="0"/>
              <a:ea typeface="Aileron" charset="0"/>
              <a:cs typeface="Aileron" charset="0"/>
            </a:endParaRPr>
          </a:p>
          <a:p>
            <a:pPr algn="ctr">
              <a:lnSpc>
                <a:spcPct val="150000"/>
              </a:lnSpc>
            </a:pPr>
            <a:r>
              <a:rPr lang="en-US" sz="2000" spc="50" dirty="0" smtClean="0">
                <a:solidFill>
                  <a:srgbClr val="466065"/>
                </a:solidFill>
                <a:latin typeface="Aileron" charset="0"/>
                <a:ea typeface="Aileron" charset="0"/>
                <a:cs typeface="Aileron" charset="0"/>
              </a:rPr>
              <a:t>Katie Cresswell-Maynard</a:t>
            </a:r>
          </a:p>
          <a:p>
            <a:pPr algn="ctr">
              <a:lnSpc>
                <a:spcPct val="150000"/>
              </a:lnSpc>
            </a:pPr>
            <a:r>
              <a:rPr lang="en-US" sz="2000" spc="50" dirty="0" smtClean="0">
                <a:solidFill>
                  <a:srgbClr val="466065"/>
                </a:solidFill>
                <a:latin typeface="Aileron" charset="0"/>
                <a:ea typeface="Aileron" charset="0"/>
                <a:cs typeface="Aileron" charset="0"/>
              </a:rPr>
              <a:t>Chief Executive, Engineers Without Borders UK</a:t>
            </a:r>
            <a:endParaRPr lang="en-US" sz="2000" spc="50" dirty="0" smtClean="0">
              <a:solidFill>
                <a:srgbClr val="466065"/>
              </a:solidFill>
              <a:latin typeface="Aileron" charset="0"/>
              <a:ea typeface="Aileron" charset="0"/>
              <a:cs typeface="Aileron" charset="0"/>
            </a:endParaRPr>
          </a:p>
        </p:txBody>
      </p:sp>
    </p:spTree>
    <p:extLst>
      <p:ext uri="{BB962C8B-B14F-4D97-AF65-F5344CB8AC3E}">
        <p14:creationId xmlns:p14="http://schemas.microsoft.com/office/powerpoint/2010/main" val="1678760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974034" y="2269321"/>
            <a:ext cx="7374835" cy="1015663"/>
          </a:xfrm>
          <a:prstGeom prst="rect">
            <a:avLst/>
          </a:prstGeom>
          <a:noFill/>
        </p:spPr>
        <p:txBody>
          <a:bodyPr wrap="square" rtlCol="0">
            <a:spAutoFit/>
          </a:bodyPr>
          <a:lstStyle/>
          <a:p>
            <a:pPr algn="ctr"/>
            <a:r>
              <a:rPr lang="en-GB" sz="3000" b="1" dirty="0" smtClean="0">
                <a:solidFill>
                  <a:srgbClr val="647983"/>
                </a:solidFill>
                <a:latin typeface="Aileron" charset="0"/>
                <a:ea typeface="Aileron" charset="0"/>
                <a:cs typeface="Aileron" charset="0"/>
              </a:rPr>
              <a:t>As an engineer, </a:t>
            </a:r>
          </a:p>
          <a:p>
            <a:pPr algn="ctr"/>
            <a:r>
              <a:rPr lang="en-GB" sz="3000" b="1" dirty="0" smtClean="0">
                <a:solidFill>
                  <a:srgbClr val="647983"/>
                </a:solidFill>
                <a:latin typeface="Aileron" charset="0"/>
                <a:ea typeface="Aileron" charset="0"/>
                <a:cs typeface="Aileron" charset="0"/>
              </a:rPr>
              <a:t>you will have an impact</a:t>
            </a:r>
          </a:p>
        </p:txBody>
      </p:sp>
      <p:sp>
        <p:nvSpPr>
          <p:cNvPr id="5" name="TextBox 4"/>
          <p:cNvSpPr txBox="1"/>
          <p:nvPr/>
        </p:nvSpPr>
        <p:spPr>
          <a:xfrm rot="21365364">
            <a:off x="1979000" y="3526059"/>
            <a:ext cx="5364901" cy="584775"/>
          </a:xfrm>
          <a:prstGeom prst="rect">
            <a:avLst/>
          </a:prstGeom>
          <a:solidFill>
            <a:srgbClr val="3C2830"/>
          </a:solidFill>
          <a:effectLst>
            <a:outerShdw blurRad="50800" dist="76200" dir="2700000" algn="tl" rotWithShape="0">
              <a:prstClr val="black">
                <a:alpha val="40000"/>
              </a:prstClr>
            </a:outerShdw>
          </a:effectLst>
        </p:spPr>
        <p:txBody>
          <a:bodyPr wrap="square" rtlCol="0">
            <a:spAutoFit/>
          </a:bodyPr>
          <a:lstStyle/>
          <a:p>
            <a:pPr algn="ctr" defTabSz="914400"/>
            <a:r>
              <a:rPr lang="en-GB" sz="3200" b="1" dirty="0" smtClean="0">
                <a:solidFill>
                  <a:prstClr val="white">
                    <a:lumMod val="85000"/>
                  </a:prstClr>
                </a:solidFill>
                <a:latin typeface="Hallo sans Light" charset="0"/>
                <a:ea typeface="Hallo sans Light" charset="0"/>
                <a:cs typeface="Hallo sans Light" charset="0"/>
              </a:rPr>
              <a:t>MAKE A POSITIVE DIFFERENCE</a:t>
            </a:r>
            <a:endParaRPr lang="en-GB" sz="3200" b="1" dirty="0">
              <a:solidFill>
                <a:prstClr val="white">
                  <a:lumMod val="85000"/>
                </a:prstClr>
              </a:solidFill>
              <a:latin typeface="Hallo sans Light" charset="0"/>
              <a:ea typeface="Hallo sans Light" charset="0"/>
              <a:cs typeface="Hallo sans Light" charset="0"/>
            </a:endParaRPr>
          </a:p>
        </p:txBody>
      </p:sp>
    </p:spTree>
    <p:extLst>
      <p:ext uri="{BB962C8B-B14F-4D97-AF65-F5344CB8AC3E}">
        <p14:creationId xmlns:p14="http://schemas.microsoft.com/office/powerpoint/2010/main" val="79642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8576" y="1700808"/>
            <a:ext cx="3866847" cy="3866847"/>
          </a:xfrm>
          <a:prstGeom prst="rect">
            <a:avLst/>
          </a:prstGeom>
        </p:spPr>
      </p:pic>
      <p:sp>
        <p:nvSpPr>
          <p:cNvPr id="6" name="TextBox 5"/>
          <p:cNvSpPr txBox="1"/>
          <p:nvPr/>
        </p:nvSpPr>
        <p:spPr>
          <a:xfrm>
            <a:off x="481239" y="558018"/>
            <a:ext cx="6024184" cy="584775"/>
          </a:xfrm>
          <a:prstGeom prst="rect">
            <a:avLst/>
          </a:prstGeom>
          <a:solidFill>
            <a:srgbClr val="F5EFE1"/>
          </a:solidFill>
          <a:effectLst>
            <a:outerShdw blurRad="50800" dist="76200" dir="2700000" algn="tl" rotWithShape="0">
              <a:prstClr val="black">
                <a:alpha val="40000"/>
              </a:prstClr>
            </a:outerShdw>
          </a:effectLst>
        </p:spPr>
        <p:txBody>
          <a:bodyPr wrap="square" rtlCol="0">
            <a:spAutoFit/>
          </a:bodyPr>
          <a:lstStyle/>
          <a:p>
            <a:pPr algn="ctr" defTabSz="914400"/>
            <a:r>
              <a:rPr lang="en-GB" sz="3200" b="1" dirty="0" smtClean="0">
                <a:solidFill>
                  <a:srgbClr val="466065"/>
                </a:solidFill>
                <a:latin typeface="Hallo sans Light" charset="0"/>
                <a:ea typeface="Hallo sans Light" charset="0"/>
                <a:cs typeface="Hallo sans Light" charset="0"/>
              </a:rPr>
              <a:t>WE ARE ENGINEERING OUR PLANET</a:t>
            </a:r>
            <a:endParaRPr lang="en-GB" sz="3200" b="1" dirty="0">
              <a:solidFill>
                <a:srgbClr val="466065"/>
              </a:solidFill>
              <a:latin typeface="Hallo sans Light" charset="0"/>
              <a:ea typeface="Hallo sans Light" charset="0"/>
              <a:cs typeface="Hallo sans Light" charset="0"/>
            </a:endParaRPr>
          </a:p>
        </p:txBody>
      </p:sp>
    </p:spTree>
    <p:extLst>
      <p:ext uri="{BB962C8B-B14F-4D97-AF65-F5344CB8AC3E}">
        <p14:creationId xmlns:p14="http://schemas.microsoft.com/office/powerpoint/2010/main" val="1604024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26814" t="8175" r="10716" b="16825"/>
          <a:stretch/>
        </p:blipFill>
        <p:spPr>
          <a:xfrm>
            <a:off x="0" y="0"/>
            <a:ext cx="9144000" cy="6858000"/>
          </a:xfrm>
          <a:prstGeom prst="rect">
            <a:avLst/>
          </a:prstGeom>
        </p:spPr>
      </p:pic>
      <p:sp>
        <p:nvSpPr>
          <p:cNvPr id="6" name="TextBox 5"/>
          <p:cNvSpPr txBox="1"/>
          <p:nvPr/>
        </p:nvSpPr>
        <p:spPr>
          <a:xfrm>
            <a:off x="481239" y="558018"/>
            <a:ext cx="6024184" cy="584775"/>
          </a:xfrm>
          <a:prstGeom prst="rect">
            <a:avLst/>
          </a:prstGeom>
          <a:solidFill>
            <a:srgbClr val="F5EFE1"/>
          </a:solidFill>
          <a:effectLst>
            <a:outerShdw blurRad="50800" dist="76200" dir="2700000" algn="tl" rotWithShape="0">
              <a:prstClr val="black">
                <a:alpha val="40000"/>
              </a:prstClr>
            </a:outerShdw>
          </a:effectLst>
        </p:spPr>
        <p:txBody>
          <a:bodyPr wrap="square" rtlCol="0">
            <a:spAutoFit/>
          </a:bodyPr>
          <a:lstStyle/>
          <a:p>
            <a:pPr algn="ctr" defTabSz="914400"/>
            <a:r>
              <a:rPr lang="en-GB" sz="3200" b="1" dirty="0" smtClean="0">
                <a:solidFill>
                  <a:srgbClr val="466065"/>
                </a:solidFill>
                <a:latin typeface="Hallo sans Light" charset="0"/>
                <a:ea typeface="Hallo sans Light" charset="0"/>
                <a:cs typeface="Hallo sans Light" charset="0"/>
              </a:rPr>
              <a:t>WE ARE ENGINEERING OUR SOCIETIES</a:t>
            </a:r>
            <a:endParaRPr lang="en-GB" sz="3200" b="1" dirty="0">
              <a:solidFill>
                <a:srgbClr val="466065"/>
              </a:solidFill>
              <a:latin typeface="Hallo sans Light" charset="0"/>
              <a:ea typeface="Hallo sans Light" charset="0"/>
              <a:cs typeface="Hallo sans Light" charset="0"/>
            </a:endParaRPr>
          </a:p>
        </p:txBody>
      </p:sp>
    </p:spTree>
    <p:extLst>
      <p:ext uri="{BB962C8B-B14F-4D97-AF65-F5344CB8AC3E}">
        <p14:creationId xmlns:p14="http://schemas.microsoft.com/office/powerpoint/2010/main" val="1737215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40000" y="614978"/>
            <a:ext cx="7776416" cy="4078039"/>
          </a:xfrm>
          <a:prstGeom prst="rect">
            <a:avLst/>
          </a:prstGeom>
          <a:noFill/>
        </p:spPr>
        <p:txBody>
          <a:bodyPr wrap="square" lIns="0" tIns="0" rIns="0" bIns="0" rtlCol="0">
            <a:spAutoFit/>
          </a:bodyPr>
          <a:lstStyle/>
          <a:p>
            <a:pPr>
              <a:spcAft>
                <a:spcPts val="3000"/>
              </a:spcAft>
            </a:pPr>
            <a:r>
              <a:rPr lang="en-US" sz="3000" b="1" spc="50" dirty="0" smtClean="0">
                <a:solidFill>
                  <a:srgbClr val="466065"/>
                </a:solidFill>
                <a:latin typeface="Hallo sans Light" charset="0"/>
                <a:ea typeface="Hallo sans Light" charset="0"/>
                <a:cs typeface="Hallo sans Light" charset="0"/>
              </a:rPr>
              <a:t>ENGINEERING FOR PEOPLE DESIGN CHALLENGE LEARNING OUTCOMES</a:t>
            </a:r>
          </a:p>
          <a:p>
            <a:pPr marL="285750" lvl="1" indent="-285750">
              <a:lnSpc>
                <a:spcPct val="150000"/>
              </a:lnSpc>
              <a:buClr>
                <a:srgbClr val="466065"/>
              </a:buClr>
              <a:buFont typeface="Arial" charset="0"/>
              <a:buChar char="•"/>
            </a:pPr>
            <a:r>
              <a:rPr lang="en-US" sz="2000" spc="50" dirty="0">
                <a:solidFill>
                  <a:srgbClr val="466065"/>
                </a:solidFill>
                <a:latin typeface="Aileron" charset="0"/>
                <a:ea typeface="Aileron" charset="0"/>
                <a:cs typeface="Aileron" charset="0"/>
              </a:rPr>
              <a:t>Understand their future role as engineers  </a:t>
            </a:r>
            <a:endParaRPr lang="en-US" sz="2000" spc="50" dirty="0" smtClean="0">
              <a:solidFill>
                <a:srgbClr val="466065"/>
              </a:solidFill>
              <a:latin typeface="Aileron" charset="0"/>
              <a:ea typeface="Aileron" charset="0"/>
              <a:cs typeface="Aileron" charset="0"/>
            </a:endParaRPr>
          </a:p>
          <a:p>
            <a:pPr marL="285750" lvl="1" indent="-285750">
              <a:lnSpc>
                <a:spcPct val="150000"/>
              </a:lnSpc>
              <a:buClr>
                <a:srgbClr val="466065"/>
              </a:buClr>
              <a:buFont typeface="Arial" charset="0"/>
              <a:buChar char="•"/>
            </a:pPr>
            <a:r>
              <a:rPr lang="en-US" sz="2000" spc="50" dirty="0" smtClean="0">
                <a:solidFill>
                  <a:srgbClr val="466065"/>
                </a:solidFill>
                <a:latin typeface="Aileron" charset="0"/>
                <a:ea typeface="Aileron" charset="0"/>
                <a:cs typeface="Aileron" charset="0"/>
              </a:rPr>
              <a:t>Understand </a:t>
            </a:r>
            <a:r>
              <a:rPr lang="en-US" sz="2000" spc="50" dirty="0">
                <a:solidFill>
                  <a:srgbClr val="466065"/>
                </a:solidFill>
                <a:latin typeface="Aileron" charset="0"/>
                <a:ea typeface="Aileron" charset="0"/>
                <a:cs typeface="Aileron" charset="0"/>
              </a:rPr>
              <a:t>the principles of globally responsible </a:t>
            </a:r>
            <a:r>
              <a:rPr lang="en-US" sz="2000" spc="50" dirty="0" smtClean="0">
                <a:solidFill>
                  <a:srgbClr val="466065"/>
                </a:solidFill>
                <a:latin typeface="Aileron" charset="0"/>
                <a:ea typeface="Aileron" charset="0"/>
                <a:cs typeface="Aileron" charset="0"/>
              </a:rPr>
              <a:t>engineering</a:t>
            </a:r>
          </a:p>
          <a:p>
            <a:pPr marL="285750" lvl="1" indent="-285750">
              <a:lnSpc>
                <a:spcPct val="150000"/>
              </a:lnSpc>
              <a:buClr>
                <a:srgbClr val="466065"/>
              </a:buClr>
              <a:buFont typeface="Arial" charset="0"/>
              <a:buChar char="•"/>
            </a:pPr>
            <a:r>
              <a:rPr lang="en-US" sz="2000" spc="50" dirty="0" err="1" smtClean="0">
                <a:solidFill>
                  <a:srgbClr val="466065"/>
                </a:solidFill>
                <a:latin typeface="Aileron" charset="0"/>
                <a:ea typeface="Aileron" charset="0"/>
                <a:cs typeface="Aileron" charset="0"/>
              </a:rPr>
              <a:t>Prioritise</a:t>
            </a:r>
            <a:r>
              <a:rPr lang="en-US" sz="2000" spc="50" dirty="0" smtClean="0">
                <a:solidFill>
                  <a:srgbClr val="466065"/>
                </a:solidFill>
                <a:latin typeface="Aileron" charset="0"/>
                <a:ea typeface="Aileron" charset="0"/>
                <a:cs typeface="Aileron" charset="0"/>
              </a:rPr>
              <a:t> </a:t>
            </a:r>
            <a:r>
              <a:rPr lang="en-US" sz="2000" spc="50" dirty="0">
                <a:solidFill>
                  <a:srgbClr val="466065"/>
                </a:solidFill>
                <a:latin typeface="Aileron" charset="0"/>
                <a:ea typeface="Aileron" charset="0"/>
                <a:cs typeface="Aileron" charset="0"/>
              </a:rPr>
              <a:t>designing for a purpose and for </a:t>
            </a:r>
            <a:r>
              <a:rPr lang="en-US" sz="2000" spc="50" dirty="0" smtClean="0">
                <a:solidFill>
                  <a:srgbClr val="466065"/>
                </a:solidFill>
                <a:latin typeface="Aileron" charset="0"/>
                <a:ea typeface="Aileron" charset="0"/>
                <a:cs typeface="Aileron" charset="0"/>
              </a:rPr>
              <a:t>people</a:t>
            </a:r>
            <a:endParaRPr lang="en-US" sz="2000" spc="50" dirty="0" smtClean="0">
              <a:solidFill>
                <a:srgbClr val="466065"/>
              </a:solidFill>
              <a:latin typeface="Aileron" charset="0"/>
              <a:ea typeface="Aileron" charset="0"/>
              <a:cs typeface="Aileron" charset="0"/>
            </a:endParaRPr>
          </a:p>
          <a:p>
            <a:pPr marL="285750" indent="-285750">
              <a:lnSpc>
                <a:spcPct val="150000"/>
              </a:lnSpc>
              <a:buClr>
                <a:srgbClr val="466065"/>
              </a:buClr>
              <a:buFont typeface="Arial" charset="0"/>
              <a:buChar char="•"/>
            </a:pPr>
            <a:r>
              <a:rPr lang="en-US" sz="2000" spc="50" dirty="0" smtClean="0">
                <a:solidFill>
                  <a:srgbClr val="466065"/>
                </a:solidFill>
                <a:latin typeface="Aileron" charset="0"/>
                <a:ea typeface="Aileron" charset="0"/>
                <a:cs typeface="Aileron" charset="0"/>
              </a:rPr>
              <a:t>Development of </a:t>
            </a:r>
            <a:r>
              <a:rPr lang="en-US" sz="2000" spc="50" dirty="0" smtClean="0">
                <a:solidFill>
                  <a:srgbClr val="466065"/>
                </a:solidFill>
                <a:latin typeface="Aileron" charset="0"/>
                <a:ea typeface="Aileron" charset="0"/>
                <a:cs typeface="Aileron" charset="0"/>
              </a:rPr>
              <a:t>professional </a:t>
            </a:r>
            <a:r>
              <a:rPr lang="en-US" sz="2000" spc="50" dirty="0">
                <a:solidFill>
                  <a:srgbClr val="466065"/>
                </a:solidFill>
                <a:latin typeface="Aileron" charset="0"/>
                <a:ea typeface="Aileron" charset="0"/>
                <a:cs typeface="Aileron" charset="0"/>
              </a:rPr>
              <a:t>skills, including team work, project management</a:t>
            </a:r>
            <a:r>
              <a:rPr lang="en-US" sz="2000" dirty="0">
                <a:solidFill>
                  <a:srgbClr val="767471"/>
                </a:solidFill>
                <a:latin typeface="Aileron" charset="0"/>
                <a:ea typeface="Aileron" charset="0"/>
                <a:cs typeface="Aileron" charset="0"/>
              </a:rPr>
              <a:t>, </a:t>
            </a:r>
            <a:r>
              <a:rPr lang="en-US" sz="2000" spc="50" dirty="0">
                <a:solidFill>
                  <a:srgbClr val="466065"/>
                </a:solidFill>
                <a:latin typeface="Aileron" charset="0"/>
                <a:ea typeface="Aileron" charset="0"/>
                <a:cs typeface="Aileron" charset="0"/>
              </a:rPr>
              <a:t>communications and working through the engineering design cycle</a:t>
            </a:r>
          </a:p>
        </p:txBody>
      </p:sp>
    </p:spTree>
    <p:extLst>
      <p:ext uri="{BB962C8B-B14F-4D97-AF65-F5344CB8AC3E}">
        <p14:creationId xmlns:p14="http://schemas.microsoft.com/office/powerpoint/2010/main" val="1408509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27584" y="1916832"/>
            <a:ext cx="2520280" cy="360040"/>
          </a:xfrm>
          <a:prstGeom prst="rect">
            <a:avLst/>
          </a:prstGeom>
          <a:solidFill>
            <a:srgbClr val="4660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p:nvSpPr>
        <p:spPr>
          <a:xfrm>
            <a:off x="827872" y="3204946"/>
            <a:ext cx="2592000" cy="373779"/>
          </a:xfrm>
          <a:prstGeom prst="rect">
            <a:avLst/>
          </a:prstGeom>
          <a:solidFill>
            <a:srgbClr val="4660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827584" y="4149080"/>
            <a:ext cx="2160240" cy="375780"/>
          </a:xfrm>
          <a:prstGeom prst="rect">
            <a:avLst/>
          </a:prstGeom>
          <a:solidFill>
            <a:srgbClr val="4660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540000" y="614978"/>
            <a:ext cx="7776416" cy="5539978"/>
          </a:xfrm>
          <a:prstGeom prst="rect">
            <a:avLst/>
          </a:prstGeom>
          <a:noFill/>
        </p:spPr>
        <p:txBody>
          <a:bodyPr wrap="square" lIns="0" tIns="0" rIns="0" bIns="0" rtlCol="0">
            <a:spAutoFit/>
          </a:bodyPr>
          <a:lstStyle/>
          <a:p>
            <a:pPr>
              <a:spcAft>
                <a:spcPts val="3000"/>
              </a:spcAft>
            </a:pPr>
            <a:r>
              <a:rPr lang="en-US" sz="3000" b="1" spc="50" dirty="0" smtClean="0">
                <a:solidFill>
                  <a:srgbClr val="466065"/>
                </a:solidFill>
                <a:latin typeface="Hallo sans Light" charset="0"/>
                <a:ea typeface="Hallo sans Light" charset="0"/>
                <a:cs typeface="Hallo sans Light" charset="0"/>
              </a:rPr>
              <a:t>ENGINEERING FOR PEOPLE DESIGN CHALLENGE </a:t>
            </a:r>
            <a:r>
              <a:rPr lang="en-US" sz="3000" b="1" spc="50" dirty="0" smtClean="0">
                <a:solidFill>
                  <a:srgbClr val="466065"/>
                </a:solidFill>
                <a:latin typeface="Hallo sans Light" charset="0"/>
                <a:ea typeface="Hallo sans Light" charset="0"/>
                <a:cs typeface="Hallo sans Light" charset="0"/>
              </a:rPr>
              <a:t>METRICS OF SUCCESS</a:t>
            </a:r>
          </a:p>
          <a:p>
            <a:pPr marL="342900" indent="-342900">
              <a:spcAft>
                <a:spcPts val="3000"/>
              </a:spcAft>
              <a:buFont typeface="Arial" charset="0"/>
              <a:buChar char="•"/>
            </a:pPr>
            <a:r>
              <a:rPr lang="en-US" sz="2000" b="1" spc="50" dirty="0" smtClean="0">
                <a:solidFill>
                  <a:srgbClr val="F5EFE1"/>
                </a:solidFill>
                <a:latin typeface="Aileron" charset="0"/>
                <a:ea typeface="Aileron" charset="0"/>
                <a:cs typeface="Aileron" charset="0"/>
              </a:rPr>
              <a:t>Understand context  </a:t>
            </a:r>
            <a:r>
              <a:rPr lang="en-US" sz="2000" spc="50" dirty="0" smtClean="0">
                <a:solidFill>
                  <a:srgbClr val="466065"/>
                </a:solidFill>
                <a:latin typeface="Aileron" charset="0"/>
                <a:ea typeface="Aileron" charset="0"/>
                <a:cs typeface="Aileron" charset="0"/>
              </a:rPr>
              <a:t>Demonstrate </a:t>
            </a:r>
            <a:r>
              <a:rPr lang="en-US" sz="2000" spc="50" dirty="0">
                <a:solidFill>
                  <a:srgbClr val="466065"/>
                </a:solidFill>
                <a:latin typeface="Aileron" charset="0"/>
                <a:ea typeface="Aileron" charset="0"/>
                <a:cs typeface="Aileron" charset="0"/>
              </a:rPr>
              <a:t>analysis and comprehension of the social, environmental and economic factors of the </a:t>
            </a:r>
            <a:r>
              <a:rPr lang="en-US" sz="2000" spc="50" dirty="0" smtClean="0">
                <a:solidFill>
                  <a:srgbClr val="466065"/>
                </a:solidFill>
                <a:latin typeface="Aileron" charset="0"/>
                <a:ea typeface="Aileron" charset="0"/>
                <a:cs typeface="Aileron" charset="0"/>
              </a:rPr>
              <a:t>context.</a:t>
            </a:r>
          </a:p>
          <a:p>
            <a:pPr marL="342900" indent="-342900">
              <a:spcAft>
                <a:spcPts val="3000"/>
              </a:spcAft>
              <a:buFont typeface="Arial" charset="0"/>
              <a:buChar char="•"/>
            </a:pPr>
            <a:r>
              <a:rPr lang="en-US" sz="2000" b="1" spc="50" dirty="0" smtClean="0">
                <a:solidFill>
                  <a:srgbClr val="F5EFE1"/>
                </a:solidFill>
                <a:latin typeface="Aileron" charset="0"/>
                <a:ea typeface="Aileron" charset="0"/>
                <a:cs typeface="Aileron" charset="0"/>
              </a:rPr>
              <a:t>Reasoned </a:t>
            </a:r>
            <a:r>
              <a:rPr lang="en-US" sz="2000" b="1" spc="50" dirty="0">
                <a:solidFill>
                  <a:srgbClr val="F5EFE1"/>
                </a:solidFill>
                <a:latin typeface="Aileron" charset="0"/>
                <a:ea typeface="Aileron" charset="0"/>
                <a:cs typeface="Aileron" charset="0"/>
              </a:rPr>
              <a:t>approach  </a:t>
            </a:r>
            <a:r>
              <a:rPr lang="en-US" sz="2000" b="1" spc="50" dirty="0" smtClean="0">
                <a:solidFill>
                  <a:srgbClr val="F5EFE1"/>
                </a:solidFill>
                <a:latin typeface="Aileron" charset="0"/>
                <a:ea typeface="Aileron" charset="0"/>
                <a:cs typeface="Aileron" charset="0"/>
              </a:rPr>
              <a:t> </a:t>
            </a:r>
            <a:r>
              <a:rPr lang="en-US" sz="2000" spc="50" dirty="0" smtClean="0">
                <a:solidFill>
                  <a:srgbClr val="466065"/>
                </a:solidFill>
                <a:latin typeface="Aileron" charset="0"/>
                <a:ea typeface="Aileron" charset="0"/>
                <a:cs typeface="Aileron" charset="0"/>
              </a:rPr>
              <a:t>Clearly </a:t>
            </a:r>
            <a:r>
              <a:rPr lang="en-US" sz="2000" spc="50" dirty="0">
                <a:solidFill>
                  <a:srgbClr val="466065"/>
                </a:solidFill>
                <a:latin typeface="Aileron" charset="0"/>
                <a:ea typeface="Aileron" charset="0"/>
                <a:cs typeface="Aileron" charset="0"/>
              </a:rPr>
              <a:t>outline assumptions and design criteria. Evidence design decision </a:t>
            </a:r>
            <a:r>
              <a:rPr lang="en-US" sz="2000" spc="50" dirty="0" smtClean="0">
                <a:solidFill>
                  <a:srgbClr val="466065"/>
                </a:solidFill>
                <a:latin typeface="Aileron" charset="0"/>
                <a:ea typeface="Aileron" charset="0"/>
                <a:cs typeface="Aileron" charset="0"/>
              </a:rPr>
              <a:t>making.</a:t>
            </a:r>
          </a:p>
          <a:p>
            <a:pPr marL="342900" indent="-342900">
              <a:spcAft>
                <a:spcPts val="3000"/>
              </a:spcAft>
              <a:buFont typeface="Arial" charset="0"/>
              <a:buChar char="•"/>
            </a:pPr>
            <a:r>
              <a:rPr lang="en-US" sz="2000" b="1" spc="50" dirty="0" smtClean="0">
                <a:solidFill>
                  <a:srgbClr val="F5EFE1"/>
                </a:solidFill>
                <a:latin typeface="Aileron" charset="0"/>
                <a:ea typeface="Aileron" charset="0"/>
                <a:cs typeface="Aileron" charset="0"/>
              </a:rPr>
              <a:t>Appropriate </a:t>
            </a:r>
            <a:r>
              <a:rPr lang="en-US" sz="2000" b="1" spc="50" dirty="0">
                <a:solidFill>
                  <a:srgbClr val="F5EFE1"/>
                </a:solidFill>
                <a:latin typeface="Aileron" charset="0"/>
                <a:ea typeface="Aileron" charset="0"/>
                <a:cs typeface="Aileron" charset="0"/>
              </a:rPr>
              <a:t>idea  </a:t>
            </a:r>
            <a:r>
              <a:rPr lang="en-US" sz="2000" spc="50" dirty="0">
                <a:solidFill>
                  <a:srgbClr val="466065"/>
                </a:solidFill>
                <a:latin typeface="Aileron" charset="0"/>
                <a:ea typeface="Aileron" charset="0"/>
                <a:cs typeface="Aileron" charset="0"/>
              </a:rPr>
              <a:t>Justify why the idea is appropriate for the context and how it will be implemented.</a:t>
            </a:r>
          </a:p>
          <a:p>
            <a:pPr marL="285750" lvl="1" indent="-285750">
              <a:lnSpc>
                <a:spcPct val="150000"/>
              </a:lnSpc>
              <a:buClr>
                <a:srgbClr val="466065"/>
              </a:buClr>
              <a:buFont typeface="Arial" charset="0"/>
              <a:buChar char="•"/>
            </a:pPr>
            <a:endParaRPr lang="en-US" sz="2000" spc="50" dirty="0">
              <a:solidFill>
                <a:srgbClr val="466065"/>
              </a:solidFill>
              <a:latin typeface="Aileron" charset="0"/>
              <a:ea typeface="Aileron" charset="0"/>
              <a:cs typeface="Aileron" charset="0"/>
            </a:endParaRPr>
          </a:p>
          <a:p>
            <a:pPr marL="285750" lvl="1" indent="-285750">
              <a:lnSpc>
                <a:spcPct val="150000"/>
              </a:lnSpc>
              <a:buClr>
                <a:srgbClr val="466065"/>
              </a:buClr>
              <a:buFont typeface="Arial" charset="0"/>
              <a:buChar char="•"/>
            </a:pPr>
            <a:endParaRPr lang="en-US" sz="2000" spc="50" dirty="0">
              <a:solidFill>
                <a:srgbClr val="466065"/>
              </a:solidFill>
              <a:latin typeface="Aileron" charset="0"/>
              <a:ea typeface="Aileron" charset="0"/>
              <a:cs typeface="Aileron" charset="0"/>
            </a:endParaRPr>
          </a:p>
        </p:txBody>
      </p:sp>
    </p:spTree>
    <p:extLst>
      <p:ext uri="{BB962C8B-B14F-4D97-AF65-F5344CB8AC3E}">
        <p14:creationId xmlns:p14="http://schemas.microsoft.com/office/powerpoint/2010/main" val="1532391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EE3"/>
        </a:solidFill>
        <a:effectLst/>
      </p:bgPr>
    </p:bg>
    <p:spTree>
      <p:nvGrpSpPr>
        <p:cNvPr id="1" name=""/>
        <p:cNvGrpSpPr/>
        <p:nvPr/>
      </p:nvGrpSpPr>
      <p:grpSpPr>
        <a:xfrm>
          <a:off x="0" y="0"/>
          <a:ext cx="0" cy="0"/>
          <a:chOff x="0" y="0"/>
          <a:chExt cx="0" cy="0"/>
        </a:xfrm>
      </p:grpSpPr>
      <p:pic>
        <p:nvPicPr>
          <p:cNvPr id="4" name="Picture 3" descr="EWB CMYK Portrait Logo.png"/>
          <p:cNvPicPr>
            <a:picLocks noChangeAspect="1"/>
          </p:cNvPicPr>
          <p:nvPr/>
        </p:nvPicPr>
        <p:blipFill>
          <a:blip r:embed="rId3"/>
          <a:stretch>
            <a:fillRect/>
          </a:stretch>
        </p:blipFill>
        <p:spPr>
          <a:xfrm>
            <a:off x="2899565" y="4601441"/>
            <a:ext cx="1597741" cy="1592134"/>
          </a:xfrm>
          <a:prstGeom prst="rect">
            <a:avLst/>
          </a:prstGeom>
        </p:spPr>
      </p:pic>
      <p:sp>
        <p:nvSpPr>
          <p:cNvPr id="5" name="Rectangle 4"/>
          <p:cNvSpPr/>
          <p:nvPr/>
        </p:nvSpPr>
        <p:spPr>
          <a:xfrm>
            <a:off x="2085659" y="3121504"/>
            <a:ext cx="3225552" cy="792088"/>
          </a:xfrm>
          <a:prstGeom prst="rect">
            <a:avLst/>
          </a:prstGeom>
          <a:solidFill>
            <a:srgbClr val="496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 name="Rectangle 5"/>
          <p:cNvSpPr/>
          <p:nvPr/>
        </p:nvSpPr>
        <p:spPr>
          <a:xfrm>
            <a:off x="4139952" y="1998759"/>
            <a:ext cx="3888432" cy="792088"/>
          </a:xfrm>
          <a:prstGeom prst="rect">
            <a:avLst/>
          </a:prstGeom>
          <a:solidFill>
            <a:srgbClr val="496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p:nvSpPr>
        <p:spPr>
          <a:xfrm>
            <a:off x="3995936" y="823143"/>
            <a:ext cx="3240360" cy="792088"/>
          </a:xfrm>
          <a:prstGeom prst="rect">
            <a:avLst/>
          </a:prstGeom>
          <a:solidFill>
            <a:srgbClr val="4968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9"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t="29196" r="44317" b="2948"/>
          <a:stretch/>
        </p:blipFill>
        <p:spPr>
          <a:xfrm>
            <a:off x="4497306" y="4406904"/>
            <a:ext cx="2383538" cy="1981209"/>
          </a:xfrm>
        </p:spPr>
      </p:pic>
      <p:sp>
        <p:nvSpPr>
          <p:cNvPr id="8" name="TextBox 7"/>
          <p:cNvSpPr txBox="1"/>
          <p:nvPr/>
        </p:nvSpPr>
        <p:spPr>
          <a:xfrm>
            <a:off x="0" y="836712"/>
            <a:ext cx="9144000" cy="3103414"/>
          </a:xfrm>
          <a:prstGeom prst="rect">
            <a:avLst/>
          </a:prstGeom>
          <a:noFill/>
        </p:spPr>
        <p:txBody>
          <a:bodyPr wrap="square" lIns="0" tIns="0" rIns="0" bIns="0" rtlCol="0">
            <a:spAutoFit/>
          </a:bodyPr>
          <a:lstStyle/>
          <a:p>
            <a:pPr algn="ctr">
              <a:spcAft>
                <a:spcPts val="4000"/>
              </a:spcAft>
            </a:pPr>
            <a:r>
              <a:rPr lang="en-US" sz="4500" b="1" cap="all" spc="50" dirty="0" smtClean="0">
                <a:solidFill>
                  <a:srgbClr val="466065"/>
                </a:solidFill>
                <a:latin typeface="Hallo sans Black"/>
              </a:rPr>
              <a:t>Global </a:t>
            </a:r>
            <a:r>
              <a:rPr lang="en-US" sz="4500" b="1" cap="all" spc="50" dirty="0" smtClean="0">
                <a:solidFill>
                  <a:srgbClr val="F5EFE1"/>
                </a:solidFill>
                <a:latin typeface="Hallo sans Black"/>
              </a:rPr>
              <a:t>challenges</a:t>
            </a:r>
          </a:p>
          <a:p>
            <a:pPr algn="ctr">
              <a:spcAft>
                <a:spcPts val="4000"/>
              </a:spcAft>
            </a:pPr>
            <a:r>
              <a:rPr lang="en-US" sz="4500" b="1" cap="all" spc="50" dirty="0" smtClean="0">
                <a:solidFill>
                  <a:srgbClr val="466065"/>
                </a:solidFill>
                <a:latin typeface="Hallo sans Black"/>
              </a:rPr>
              <a:t>Collective </a:t>
            </a:r>
            <a:r>
              <a:rPr lang="en-US" sz="4500" b="1" cap="all" spc="50" dirty="0" smtClean="0">
                <a:solidFill>
                  <a:srgbClr val="F5EFE1"/>
                </a:solidFill>
                <a:latin typeface="Hallo sans Black"/>
              </a:rPr>
              <a:t>responsibility</a:t>
            </a:r>
          </a:p>
          <a:p>
            <a:pPr algn="ctr">
              <a:spcAft>
                <a:spcPts val="4000"/>
              </a:spcAft>
            </a:pPr>
            <a:r>
              <a:rPr lang="en-US" sz="4500" b="1" cap="all" spc="50" dirty="0" smtClean="0">
                <a:solidFill>
                  <a:srgbClr val="F5EFE1"/>
                </a:solidFill>
                <a:latin typeface="Hallo sans Black"/>
              </a:rPr>
              <a:t>Engineering</a:t>
            </a:r>
            <a:r>
              <a:rPr lang="en-US" sz="4500" b="1" cap="all" spc="50" dirty="0" smtClean="0">
                <a:solidFill>
                  <a:srgbClr val="466065"/>
                </a:solidFill>
                <a:latin typeface="Hallo sans Black"/>
              </a:rPr>
              <a:t> is KEY</a:t>
            </a:r>
            <a:endParaRPr lang="en-US" sz="4500" spc="50" dirty="0">
              <a:solidFill>
                <a:srgbClr val="466065"/>
              </a:solidFill>
              <a:latin typeface="Aileron" charset="0"/>
              <a:ea typeface="Aileron" charset="0"/>
              <a:cs typeface="Aileron" charset="0"/>
            </a:endParaRPr>
          </a:p>
        </p:txBody>
      </p:sp>
    </p:spTree>
    <p:extLst>
      <p:ext uri="{BB962C8B-B14F-4D97-AF65-F5344CB8AC3E}">
        <p14:creationId xmlns:p14="http://schemas.microsoft.com/office/powerpoint/2010/main" val="1233661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10427</TotalTime>
  <Words>839</Words>
  <Application>Microsoft Macintosh PowerPoint</Application>
  <PresentationFormat>On-screen Show (4:3)</PresentationFormat>
  <Paragraphs>59</Paragraphs>
  <Slides>7</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Aileron</vt:lpstr>
      <vt:lpstr>Calibri</vt:lpstr>
      <vt:lpstr>Hallo sans Black</vt:lpstr>
      <vt:lpstr>Hallo sans Light</vt:lpstr>
      <vt:lpstr>Arial</vt:lpstr>
      <vt:lpstr>Office Theme</vt:lpstr>
      <vt:lpstr>13_Office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 Administrator</dc:creator>
  <cp:lastModifiedBy>Microsoft Office User</cp:lastModifiedBy>
  <cp:revision>408</cp:revision>
  <cp:lastPrinted>2018-09-04T14:59:25Z</cp:lastPrinted>
  <dcterms:created xsi:type="dcterms:W3CDTF">2014-10-13T18:42:49Z</dcterms:created>
  <dcterms:modified xsi:type="dcterms:W3CDTF">2018-09-04T14:59:42Z</dcterms:modified>
</cp:coreProperties>
</file>