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  <p:sldMasterId id="2147483662" r:id="rId6"/>
    <p:sldMasterId id="2147483664" r:id="rId7"/>
    <p:sldMasterId id="2147483666" r:id="rId8"/>
    <p:sldMasterId id="2147483678" r:id="rId9"/>
    <p:sldMasterId id="2147483680" r:id="rId10"/>
    <p:sldMasterId id="2147483668" r:id="rId11"/>
    <p:sldMasterId id="2147483670" r:id="rId12"/>
    <p:sldMasterId id="2147483676" r:id="rId13"/>
  </p:sldMasterIdLst>
  <p:notesMasterIdLst>
    <p:notesMasterId r:id="rId28"/>
  </p:notesMasterIdLst>
  <p:sldIdLst>
    <p:sldId id="257" r:id="rId14"/>
    <p:sldId id="274" r:id="rId15"/>
    <p:sldId id="287" r:id="rId16"/>
    <p:sldId id="276" r:id="rId17"/>
    <p:sldId id="282" r:id="rId18"/>
    <p:sldId id="277" r:id="rId19"/>
    <p:sldId id="278" r:id="rId20"/>
    <p:sldId id="279" r:id="rId21"/>
    <p:sldId id="280" r:id="rId22"/>
    <p:sldId id="288" r:id="rId23"/>
    <p:sldId id="281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0000CC"/>
    <a:srgbClr val="801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8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CA81A-E7D0-40B8-AAF1-EF43738CCC31}" type="datetimeFigureOut">
              <a:rPr lang="en-GB" smtClean="0"/>
              <a:t>04/09/2018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36551-C569-4524-A346-CC17010AF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500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87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182587" y="1745673"/>
            <a:ext cx="5635653" cy="142289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148064" y="3789040"/>
            <a:ext cx="3488432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93D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28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306000" y="144000"/>
            <a:ext cx="8532000" cy="522000"/>
          </a:xfrm>
          <a:prstGeom prst="rect">
            <a:avLst/>
          </a:prstGeom>
        </p:spPr>
        <p:txBody>
          <a:bodyPr anchor="ctr" anchorCtr="0"/>
          <a:lstStyle>
            <a:lvl1pPr algn="l">
              <a:defRPr sz="22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Slide heading, 22pt Arial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918472" y="1000108"/>
            <a:ext cx="7308000" cy="342000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Slide sub heading, 18pt Arial Bold</a:t>
            </a:r>
          </a:p>
        </p:txBody>
      </p:sp>
      <p:sp>
        <p:nvSpPr>
          <p:cNvPr id="5" name="Content Placeholder 15"/>
          <p:cNvSpPr>
            <a:spLocks noGrp="1"/>
          </p:cNvSpPr>
          <p:nvPr>
            <p:ph sz="quarter" idx="12" hasCustomPrompt="1"/>
          </p:nvPr>
        </p:nvSpPr>
        <p:spPr>
          <a:xfrm>
            <a:off x="918472" y="1368000"/>
            <a:ext cx="3636000" cy="4032000"/>
          </a:xfrm>
          <a:prstGeom prst="rect">
            <a:avLst/>
          </a:prstGeo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sz="1800">
                <a:solidFill>
                  <a:srgbClr val="004C8F"/>
                </a:solidFill>
              </a:defRPr>
            </a:lvl1pPr>
            <a:lvl2pPr>
              <a:buSzPct val="100000"/>
              <a:buFont typeface="Wingdings" pitchFamily="2" charset="2"/>
              <a:buChar char="§"/>
              <a:defRPr sz="1800">
                <a:solidFill>
                  <a:srgbClr val="004C8F"/>
                </a:solidFill>
              </a:defRPr>
            </a:lvl2pPr>
            <a:lvl3pPr>
              <a:buSzPct val="115000"/>
              <a:defRPr sz="1800">
                <a:solidFill>
                  <a:srgbClr val="004C8F"/>
                </a:solidFill>
              </a:defRPr>
            </a:lvl3pPr>
            <a:lvl4pPr>
              <a:buSzPct val="90000"/>
              <a:buFont typeface="Wingdings" pitchFamily="2" charset="2"/>
              <a:buChar char="§"/>
              <a:defRPr sz="1800">
                <a:solidFill>
                  <a:srgbClr val="004C8F"/>
                </a:solidFill>
              </a:defRPr>
            </a:lvl4pPr>
            <a:lvl5pPr>
              <a:buSzPct val="105000"/>
              <a:buFont typeface="Arial" pitchFamily="34" charset="0"/>
              <a:buChar char="•"/>
              <a:defRPr sz="1800">
                <a:solidFill>
                  <a:srgbClr val="004C8F"/>
                </a:solidFill>
              </a:defRPr>
            </a:lvl5pPr>
          </a:lstStyle>
          <a:p>
            <a:pPr lvl="0"/>
            <a:r>
              <a:rPr lang="en-GB" dirty="0"/>
              <a:t>Slide text is 18pt Arial, aligned left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4590472" y="1368000"/>
            <a:ext cx="3636000" cy="4032000"/>
          </a:xfrm>
          <a:prstGeom prst="rect">
            <a:avLst/>
          </a:prstGeo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sz="1800">
                <a:solidFill>
                  <a:srgbClr val="004C8F"/>
                </a:solidFill>
              </a:defRPr>
            </a:lvl1pPr>
            <a:lvl2pPr>
              <a:buSzPct val="100000"/>
              <a:buFont typeface="Wingdings" pitchFamily="2" charset="2"/>
              <a:buChar char="§"/>
              <a:defRPr sz="1800">
                <a:solidFill>
                  <a:srgbClr val="004C8F"/>
                </a:solidFill>
              </a:defRPr>
            </a:lvl2pPr>
            <a:lvl3pPr>
              <a:buSzPct val="115000"/>
              <a:defRPr sz="1800">
                <a:solidFill>
                  <a:srgbClr val="004C8F"/>
                </a:solidFill>
              </a:defRPr>
            </a:lvl3pPr>
            <a:lvl4pPr>
              <a:buSzPct val="90000"/>
              <a:buFont typeface="Wingdings" pitchFamily="2" charset="2"/>
              <a:buChar char="§"/>
              <a:defRPr sz="1800">
                <a:solidFill>
                  <a:srgbClr val="004C8F"/>
                </a:solidFill>
              </a:defRPr>
            </a:lvl4pPr>
            <a:lvl5pPr>
              <a:buSzPct val="105000"/>
              <a:buFont typeface="Arial" pitchFamily="34" charset="0"/>
              <a:buChar char="•"/>
              <a:defRPr sz="1800">
                <a:solidFill>
                  <a:srgbClr val="004C8F"/>
                </a:solidFill>
              </a:defRPr>
            </a:lvl5pPr>
          </a:lstStyle>
          <a:p>
            <a:pPr lvl="0"/>
            <a:r>
              <a:rPr lang="en-GB" dirty="0"/>
              <a:t>Slide text is 18pt Arial, aligned left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74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432048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918472" y="1000108"/>
            <a:ext cx="7308000" cy="342000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15"/>
          <p:cNvSpPr>
            <a:spLocks noGrp="1"/>
          </p:cNvSpPr>
          <p:nvPr>
            <p:ph sz="quarter" idx="12"/>
          </p:nvPr>
        </p:nvSpPr>
        <p:spPr>
          <a:xfrm>
            <a:off x="918472" y="1368000"/>
            <a:ext cx="7308000" cy="4032000"/>
          </a:xfrm>
          <a:prstGeom prst="rect">
            <a:avLst/>
          </a:prstGeo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100000"/>
              <a:buFont typeface="Wingdings" pitchFamily="2" charset="2"/>
              <a:buChar char="§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115000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90000"/>
              <a:buFont typeface="Wingdings" pitchFamily="2" charset="2"/>
              <a:buChar char="§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105000"/>
              <a:buFont typeface="Arial" pitchFamily="34" charset="0"/>
              <a:buChar char="•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03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432048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918472" y="1000108"/>
            <a:ext cx="7308000" cy="342000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15"/>
          <p:cNvSpPr>
            <a:spLocks noGrp="1"/>
          </p:cNvSpPr>
          <p:nvPr>
            <p:ph sz="quarter" idx="12" hasCustomPrompt="1"/>
          </p:nvPr>
        </p:nvSpPr>
        <p:spPr>
          <a:xfrm>
            <a:off x="918472" y="1368000"/>
            <a:ext cx="3636000" cy="4032000"/>
          </a:xfrm>
          <a:prstGeom prst="rect">
            <a:avLst/>
          </a:prstGeo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sz="1800">
                <a:solidFill>
                  <a:srgbClr val="004C8F"/>
                </a:solidFill>
              </a:defRPr>
            </a:lvl1pPr>
            <a:lvl2pPr>
              <a:buSzPct val="100000"/>
              <a:buFont typeface="Wingdings" pitchFamily="2" charset="2"/>
              <a:buChar char="§"/>
              <a:defRPr sz="1800">
                <a:solidFill>
                  <a:srgbClr val="004C8F"/>
                </a:solidFill>
              </a:defRPr>
            </a:lvl2pPr>
            <a:lvl3pPr>
              <a:buSzPct val="115000"/>
              <a:defRPr sz="1800">
                <a:solidFill>
                  <a:srgbClr val="004C8F"/>
                </a:solidFill>
              </a:defRPr>
            </a:lvl3pPr>
            <a:lvl4pPr>
              <a:buSzPct val="90000"/>
              <a:buFont typeface="Wingdings" pitchFamily="2" charset="2"/>
              <a:buChar char="§"/>
              <a:defRPr sz="1800">
                <a:solidFill>
                  <a:srgbClr val="004C8F"/>
                </a:solidFill>
              </a:defRPr>
            </a:lvl4pPr>
            <a:lvl5pPr>
              <a:buSzPct val="105000"/>
              <a:buFont typeface="Arial" pitchFamily="34" charset="0"/>
              <a:buChar char="•"/>
              <a:defRPr sz="1800">
                <a:solidFill>
                  <a:srgbClr val="004C8F"/>
                </a:solidFill>
              </a:defRPr>
            </a:lvl5pPr>
          </a:lstStyle>
          <a:p>
            <a:pPr lvl="0"/>
            <a:r>
              <a:rPr lang="en-GB" dirty="0"/>
              <a:t>Slide text is 18pt Arial, aligned left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4590472" y="1368000"/>
            <a:ext cx="3636000" cy="4032000"/>
          </a:xfrm>
          <a:prstGeom prst="rect">
            <a:avLst/>
          </a:prstGeo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sz="1800">
                <a:solidFill>
                  <a:srgbClr val="004C8F"/>
                </a:solidFill>
              </a:defRPr>
            </a:lvl1pPr>
            <a:lvl2pPr>
              <a:buSzPct val="100000"/>
              <a:buFont typeface="Wingdings" pitchFamily="2" charset="2"/>
              <a:buChar char="§"/>
              <a:defRPr sz="1800">
                <a:solidFill>
                  <a:srgbClr val="004C8F"/>
                </a:solidFill>
              </a:defRPr>
            </a:lvl2pPr>
            <a:lvl3pPr>
              <a:buSzPct val="115000"/>
              <a:defRPr sz="1800">
                <a:solidFill>
                  <a:srgbClr val="004C8F"/>
                </a:solidFill>
              </a:defRPr>
            </a:lvl3pPr>
            <a:lvl4pPr>
              <a:buSzPct val="90000"/>
              <a:buFont typeface="Wingdings" pitchFamily="2" charset="2"/>
              <a:buChar char="§"/>
              <a:defRPr sz="1800">
                <a:solidFill>
                  <a:srgbClr val="004C8F"/>
                </a:solidFill>
              </a:defRPr>
            </a:lvl4pPr>
            <a:lvl5pPr>
              <a:buSzPct val="105000"/>
              <a:buFont typeface="Arial" pitchFamily="34" charset="0"/>
              <a:buChar char="•"/>
              <a:defRPr sz="1800">
                <a:solidFill>
                  <a:srgbClr val="004C8F"/>
                </a:solidFill>
              </a:defRPr>
            </a:lvl5pPr>
          </a:lstStyle>
          <a:p>
            <a:pPr lvl="0"/>
            <a:r>
              <a:rPr lang="en-GB" dirty="0"/>
              <a:t>Slide text is 18pt Arial, aligned left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636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75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t 2 -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306000" y="144000"/>
            <a:ext cx="8532000" cy="52200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>
                <a:solidFill>
                  <a:srgbClr val="004C8F"/>
                </a:solidFill>
              </a:defRPr>
            </a:lvl1pPr>
          </a:lstStyle>
          <a:p>
            <a:r>
              <a:rPr lang="en-GB" dirty="0"/>
              <a:t>Slide heading, 24pt Arial</a:t>
            </a:r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12700">
            <a:solidFill>
              <a:srgbClr val="0093D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918472" y="1000108"/>
            <a:ext cx="7308000" cy="342000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rgbClr val="004C8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Slide sub heading, 18pt Arial Bold</a:t>
            </a:r>
          </a:p>
        </p:txBody>
      </p:sp>
      <p:sp>
        <p:nvSpPr>
          <p:cNvPr id="10" name="Content Placeholder 15"/>
          <p:cNvSpPr>
            <a:spLocks noGrp="1"/>
          </p:cNvSpPr>
          <p:nvPr>
            <p:ph sz="quarter" idx="12" hasCustomPrompt="1"/>
          </p:nvPr>
        </p:nvSpPr>
        <p:spPr>
          <a:xfrm>
            <a:off x="918472" y="1368000"/>
            <a:ext cx="7308000" cy="4032000"/>
          </a:xfrm>
          <a:prstGeom prst="rect">
            <a:avLst/>
          </a:prstGeo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sz="1800">
                <a:solidFill>
                  <a:srgbClr val="004C8F"/>
                </a:solidFill>
              </a:defRPr>
            </a:lvl1pPr>
            <a:lvl2pPr>
              <a:buSzPct val="100000"/>
              <a:buFont typeface="Wingdings" pitchFamily="2" charset="2"/>
              <a:buChar char="§"/>
              <a:defRPr sz="1800">
                <a:solidFill>
                  <a:srgbClr val="004C8F"/>
                </a:solidFill>
              </a:defRPr>
            </a:lvl2pPr>
            <a:lvl3pPr>
              <a:buSzPct val="115000"/>
              <a:defRPr sz="1800">
                <a:solidFill>
                  <a:srgbClr val="004C8F"/>
                </a:solidFill>
              </a:defRPr>
            </a:lvl3pPr>
            <a:lvl4pPr>
              <a:buSzPct val="90000"/>
              <a:buFont typeface="Wingdings" pitchFamily="2" charset="2"/>
              <a:buChar char="§"/>
              <a:defRPr sz="1800">
                <a:solidFill>
                  <a:srgbClr val="004C8F"/>
                </a:solidFill>
              </a:defRPr>
            </a:lvl4pPr>
            <a:lvl5pPr>
              <a:buSzPct val="105000"/>
              <a:buFont typeface="Arial" pitchFamily="34" charset="0"/>
              <a:buChar char="•"/>
              <a:defRPr sz="1800">
                <a:solidFill>
                  <a:srgbClr val="004C8F"/>
                </a:solidFill>
              </a:defRPr>
            </a:lvl5pPr>
          </a:lstStyle>
          <a:p>
            <a:pPr lvl="0"/>
            <a:r>
              <a:rPr lang="en-GB" dirty="0"/>
              <a:t>Slide text is 18pt Arial, aligned left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 descr="EngC Logo w8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65911" y="6300000"/>
            <a:ext cx="181512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2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67284" y="2065276"/>
            <a:ext cx="449799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en-GB" sz="4400" baseline="0" dirty="0">
                <a:solidFill>
                  <a:srgbClr val="004C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lang="en-US" sz="3600" smtClean="0">
                <a:solidFill>
                  <a:srgbClr val="004C8F"/>
                </a:solidFill>
                <a:latin typeface="+mj-lt"/>
                <a:ea typeface="+mj-ea"/>
                <a:cs typeface="+mj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lang="en-US" sz="3600" smtClean="0">
                <a:solidFill>
                  <a:srgbClr val="004C8F"/>
                </a:solidFill>
                <a:latin typeface="+mj-lt"/>
                <a:ea typeface="+mj-ea"/>
                <a:cs typeface="+mj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lang="en-US" sz="3600" smtClean="0">
                <a:solidFill>
                  <a:srgbClr val="004C8F"/>
                </a:solidFill>
                <a:latin typeface="+mj-lt"/>
                <a:ea typeface="+mj-ea"/>
                <a:cs typeface="+mj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lang="en-GB" sz="3600" dirty="0">
                <a:solidFill>
                  <a:srgbClr val="004C8F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GB" dirty="0"/>
              <a:t>End slide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380931" y="3844668"/>
            <a:ext cx="4490114" cy="6876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200" baseline="0">
                <a:solidFill>
                  <a:srgbClr val="0093D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Website /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51718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0" y="867103"/>
            <a:ext cx="8532000" cy="367611"/>
          </a:xfrm>
          <a:prstGeom prst="rect">
            <a:avLst/>
          </a:prstGeom>
        </p:spPr>
        <p:txBody>
          <a:bodyPr anchor="ctr" anchorCtr="0"/>
          <a:lstStyle>
            <a:lvl1pPr algn="l"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Slide heading, 22pt Arial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918472" y="1521526"/>
            <a:ext cx="7308000" cy="342000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Slide sub heading, 18pt Arial Bold</a:t>
            </a:r>
          </a:p>
        </p:txBody>
      </p:sp>
      <p:sp>
        <p:nvSpPr>
          <p:cNvPr id="9" name="Content Placeholder 15"/>
          <p:cNvSpPr>
            <a:spLocks noGrp="1"/>
          </p:cNvSpPr>
          <p:nvPr>
            <p:ph sz="quarter" idx="12" hasCustomPrompt="1"/>
          </p:nvPr>
        </p:nvSpPr>
        <p:spPr>
          <a:xfrm>
            <a:off x="918472" y="1891862"/>
            <a:ext cx="7308000" cy="4344866"/>
          </a:xfrm>
          <a:prstGeom prst="rect">
            <a:avLst/>
          </a:prstGeo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100000"/>
              <a:buFont typeface="Wingdings" pitchFamily="2" charset="2"/>
              <a:buChar char="§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115000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90000"/>
              <a:buFont typeface="Wingdings" pitchFamily="2" charset="2"/>
              <a:buChar char="§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105000"/>
              <a:buFont typeface="Arial" pitchFamily="34" charset="0"/>
              <a:buChar char="•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Slide text is 18pt Arial, aligned left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54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0" y="867103"/>
            <a:ext cx="8532000" cy="367611"/>
          </a:xfrm>
          <a:prstGeom prst="rect">
            <a:avLst/>
          </a:prstGeom>
        </p:spPr>
        <p:txBody>
          <a:bodyPr anchor="ctr" anchorCtr="0"/>
          <a:lstStyle>
            <a:lvl1pPr algn="l"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Slide heading, 22pt Arial</a:t>
            </a:r>
          </a:p>
        </p:txBody>
      </p:sp>
      <p:sp>
        <p:nvSpPr>
          <p:cNvPr id="8" name="Content Placeholder 15"/>
          <p:cNvSpPr>
            <a:spLocks noGrp="1"/>
          </p:cNvSpPr>
          <p:nvPr>
            <p:ph sz="quarter" idx="12" hasCustomPrompt="1"/>
          </p:nvPr>
        </p:nvSpPr>
        <p:spPr>
          <a:xfrm>
            <a:off x="918472" y="1876097"/>
            <a:ext cx="3636000" cy="4360767"/>
          </a:xfrm>
          <a:prstGeom prst="rect">
            <a:avLst/>
          </a:prstGeo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100000"/>
              <a:buFont typeface="Wingdings" pitchFamily="2" charset="2"/>
              <a:buChar char="§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115000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90000"/>
              <a:buFont typeface="Wingdings" pitchFamily="2" charset="2"/>
              <a:buChar char="§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105000"/>
              <a:buFont typeface="Arial" pitchFamily="34" charset="0"/>
              <a:buChar char="•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Slide text is 18pt Arial, aligned left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4590472" y="1876097"/>
            <a:ext cx="3636000" cy="4360767"/>
          </a:xfrm>
          <a:prstGeom prst="rect">
            <a:avLst/>
          </a:prstGeo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100000"/>
              <a:buFont typeface="Wingdings" pitchFamily="2" charset="2"/>
              <a:buChar char="§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115000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90000"/>
              <a:buFont typeface="Wingdings" pitchFamily="2" charset="2"/>
              <a:buChar char="§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105000"/>
              <a:buFont typeface="Arial" pitchFamily="34" charset="0"/>
              <a:buChar char="•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Slide text is 18pt Arial, aligned left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918472" y="1521526"/>
            <a:ext cx="7308000" cy="342000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Slide sub heading, 18pt Arial Bold</a:t>
            </a:r>
          </a:p>
        </p:txBody>
      </p:sp>
    </p:spTree>
    <p:extLst>
      <p:ext uri="{BB962C8B-B14F-4D97-AF65-F5344CB8AC3E}">
        <p14:creationId xmlns:p14="http://schemas.microsoft.com/office/powerpoint/2010/main" val="379919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0" y="867103"/>
            <a:ext cx="8532000" cy="367611"/>
          </a:xfrm>
          <a:prstGeom prst="rect">
            <a:avLst/>
          </a:prstGeom>
        </p:spPr>
        <p:txBody>
          <a:bodyPr anchor="ctr" anchorCtr="0"/>
          <a:lstStyle>
            <a:lvl1pPr algn="l"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Slide heading, 22pt Arial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918472" y="1521526"/>
            <a:ext cx="7308000" cy="342000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Slide sub heading, 18pt Arial Bold</a:t>
            </a:r>
          </a:p>
        </p:txBody>
      </p:sp>
      <p:sp>
        <p:nvSpPr>
          <p:cNvPr id="9" name="Content Placeholder 15"/>
          <p:cNvSpPr>
            <a:spLocks noGrp="1"/>
          </p:cNvSpPr>
          <p:nvPr>
            <p:ph sz="quarter" idx="12" hasCustomPrompt="1"/>
          </p:nvPr>
        </p:nvSpPr>
        <p:spPr>
          <a:xfrm>
            <a:off x="918472" y="1891862"/>
            <a:ext cx="7308000" cy="4344866"/>
          </a:xfrm>
          <a:prstGeom prst="rect">
            <a:avLst/>
          </a:prstGeo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100000"/>
              <a:buFont typeface="Wingdings" pitchFamily="2" charset="2"/>
              <a:buChar char="§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115000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90000"/>
              <a:buFont typeface="Wingdings" pitchFamily="2" charset="2"/>
              <a:buChar char="§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105000"/>
              <a:buFont typeface="Arial" pitchFamily="34" charset="0"/>
              <a:buChar char="•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Slide text is 18pt Arial, aligned left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80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t Engine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0" y="867103"/>
            <a:ext cx="8532000" cy="367611"/>
          </a:xfrm>
          <a:prstGeom prst="rect">
            <a:avLst/>
          </a:prstGeom>
        </p:spPr>
        <p:txBody>
          <a:bodyPr anchor="ctr" anchorCtr="0"/>
          <a:lstStyle>
            <a:lvl1pPr algn="l"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Slide heading, 22pt Arial</a:t>
            </a:r>
          </a:p>
        </p:txBody>
      </p:sp>
      <p:sp>
        <p:nvSpPr>
          <p:cNvPr id="8" name="Content Placeholder 15"/>
          <p:cNvSpPr>
            <a:spLocks noGrp="1"/>
          </p:cNvSpPr>
          <p:nvPr>
            <p:ph sz="quarter" idx="12" hasCustomPrompt="1"/>
          </p:nvPr>
        </p:nvSpPr>
        <p:spPr>
          <a:xfrm>
            <a:off x="918472" y="1876097"/>
            <a:ext cx="3636000" cy="4360767"/>
          </a:xfrm>
          <a:prstGeom prst="rect">
            <a:avLst/>
          </a:prstGeo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100000"/>
              <a:buFont typeface="Wingdings" pitchFamily="2" charset="2"/>
              <a:buChar char="§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115000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90000"/>
              <a:buFont typeface="Wingdings" pitchFamily="2" charset="2"/>
              <a:buChar char="§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105000"/>
              <a:buFont typeface="Arial" pitchFamily="34" charset="0"/>
              <a:buChar char="•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Slide text is 18pt Arial, aligned left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4590472" y="1876097"/>
            <a:ext cx="3636000" cy="4360767"/>
          </a:xfrm>
          <a:prstGeom prst="rect">
            <a:avLst/>
          </a:prstGeo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100000"/>
              <a:buFont typeface="Wingdings" pitchFamily="2" charset="2"/>
              <a:buChar char="§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115000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90000"/>
              <a:buFont typeface="Wingdings" pitchFamily="2" charset="2"/>
              <a:buChar char="§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105000"/>
              <a:buFont typeface="Arial" pitchFamily="34" charset="0"/>
              <a:buChar char="•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Slide text is 18pt Arial, aligned left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918472" y="1521526"/>
            <a:ext cx="7308000" cy="342000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Slide sub heading, 18pt Arial Bold</a:t>
            </a:r>
          </a:p>
        </p:txBody>
      </p:sp>
    </p:spTree>
    <p:extLst>
      <p:ext uri="{BB962C8B-B14F-4D97-AF65-F5344CB8AC3E}">
        <p14:creationId xmlns:p14="http://schemas.microsoft.com/office/powerpoint/2010/main" val="87883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t Engine 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0" y="867103"/>
            <a:ext cx="8532000" cy="367611"/>
          </a:xfrm>
          <a:prstGeom prst="rect">
            <a:avLst/>
          </a:prstGeom>
        </p:spPr>
        <p:txBody>
          <a:bodyPr anchor="ctr" anchorCtr="0"/>
          <a:lstStyle>
            <a:lvl1pPr algn="l"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Slide heading, 22pt Arial</a:t>
            </a:r>
          </a:p>
        </p:txBody>
      </p:sp>
    </p:spTree>
    <p:extLst>
      <p:ext uri="{BB962C8B-B14F-4D97-AF65-F5344CB8AC3E}">
        <p14:creationId xmlns:p14="http://schemas.microsoft.com/office/powerpoint/2010/main" val="126738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306000" y="144000"/>
            <a:ext cx="8532000" cy="522000"/>
          </a:xfrm>
          <a:prstGeom prst="rect">
            <a:avLst/>
          </a:prstGeom>
        </p:spPr>
        <p:txBody>
          <a:bodyPr anchor="ctr" anchorCtr="0"/>
          <a:lstStyle>
            <a:lvl1pPr algn="l">
              <a:defRPr sz="22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Slide heading, 22pt Arial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918472" y="1000108"/>
            <a:ext cx="7308000" cy="342000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Slide sub heading, 18pt Arial Bold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2" hasCustomPrompt="1"/>
          </p:nvPr>
        </p:nvSpPr>
        <p:spPr>
          <a:xfrm>
            <a:off x="918472" y="1368000"/>
            <a:ext cx="7308000" cy="4032000"/>
          </a:xfrm>
          <a:prstGeom prst="rect">
            <a:avLst/>
          </a:prstGeo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100000"/>
              <a:buFont typeface="Wingdings" pitchFamily="2" charset="2"/>
              <a:buChar char="§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115000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90000"/>
              <a:buFont typeface="Wingdings" pitchFamily="2" charset="2"/>
              <a:buChar char="§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105000"/>
              <a:buFont typeface="Arial" pitchFamily="34" charset="0"/>
              <a:buChar char="•"/>
              <a:defRPr sz="1800">
                <a:solidFill>
                  <a:srgbClr val="004C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Slide text is 18pt Arial, aligned left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12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90" b="25522"/>
          <a:stretch/>
        </p:blipFill>
        <p:spPr>
          <a:xfrm>
            <a:off x="0" y="2838202"/>
            <a:ext cx="4514102" cy="4019798"/>
          </a:xfrm>
          <a:prstGeom prst="rect">
            <a:avLst/>
          </a:prstGeom>
        </p:spPr>
      </p:pic>
      <p:pic>
        <p:nvPicPr>
          <p:cNvPr id="8" name="Picture 7" descr="EngC Logo w204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531" y="116632"/>
            <a:ext cx="2861367" cy="679015"/>
          </a:xfrm>
          <a:prstGeom prst="rect">
            <a:avLst/>
          </a:prstGeom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084168" y="6627168"/>
            <a:ext cx="305983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00" dirty="0">
                <a:solidFill>
                  <a:srgbClr val="004C8F"/>
                </a:solidFill>
              </a:rPr>
              <a:t>© Engineering Council 2018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6985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3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ngC Logo w20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31" y="116632"/>
            <a:ext cx="2861367" cy="6790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90" b="25522"/>
          <a:stretch/>
        </p:blipFill>
        <p:spPr>
          <a:xfrm>
            <a:off x="0" y="2838202"/>
            <a:ext cx="4514102" cy="4019798"/>
          </a:xfrm>
          <a:prstGeom prst="rect">
            <a:avLst/>
          </a:prstGeom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084168" y="6627168"/>
            <a:ext cx="305983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00" dirty="0">
                <a:solidFill>
                  <a:srgbClr val="004C8F"/>
                </a:solidFill>
              </a:rPr>
              <a:t>© Engineering Council 2018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9217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3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28600" y="6553200"/>
            <a:ext cx="5257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004C8F"/>
                </a:solidFill>
              </a:rPr>
              <a:t>© Engineering Council 2018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8271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3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28600" y="6553200"/>
            <a:ext cx="5257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004C8F"/>
                </a:solidFill>
              </a:rPr>
              <a:t>© Engineering Council 2018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7548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28600" y="6553200"/>
            <a:ext cx="5257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004C8F"/>
                </a:solidFill>
              </a:rPr>
              <a:t>© Engineering Council 2018</a:t>
            </a:r>
            <a:endParaRPr lang="en-US" sz="9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3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32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28600" y="6553200"/>
            <a:ext cx="5257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004C8F"/>
                </a:solidFill>
              </a:rPr>
              <a:t>© Engineering Council 2018</a:t>
            </a:r>
            <a:endParaRPr lang="en-US" sz="9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3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33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28600" y="6553200"/>
            <a:ext cx="5257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004C8F"/>
                </a:solidFill>
              </a:rPr>
              <a:t>© Engineering Council 2018</a:t>
            </a:r>
            <a:endParaRPr lang="en-US" sz="900" dirty="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12700">
            <a:solidFill>
              <a:srgbClr val="0093D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9" name="Picture 8" descr="EngC Logo w8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5911" y="6300000"/>
            <a:ext cx="181512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0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5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90" b="25522"/>
          <a:stretch/>
        </p:blipFill>
        <p:spPr>
          <a:xfrm>
            <a:off x="0" y="5229200"/>
            <a:ext cx="1829088" cy="1628799"/>
          </a:xfrm>
          <a:prstGeom prst="rect">
            <a:avLst/>
          </a:prstGeom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12700">
            <a:solidFill>
              <a:srgbClr val="0093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pic>
        <p:nvPicPr>
          <p:cNvPr id="9" name="Picture 3" descr="EngC Logo w80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6300449"/>
            <a:ext cx="18145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25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4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81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39753" y="1745673"/>
            <a:ext cx="6478488" cy="1422892"/>
          </a:xfrm>
        </p:spPr>
        <p:txBody>
          <a:bodyPr/>
          <a:lstStyle/>
          <a:p>
            <a:r>
              <a:rPr lang="en-GB" dirty="0"/>
              <a:t>Standards for Ethical Conduct in UK Engineering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4139952" y="3789040"/>
            <a:ext cx="4496544" cy="1752600"/>
          </a:xfrm>
        </p:spPr>
        <p:txBody>
          <a:bodyPr/>
          <a:lstStyle/>
          <a:p>
            <a:r>
              <a:rPr lang="en-GB" dirty="0"/>
              <a:t>Prof Chris Atkin CEng FRAeS</a:t>
            </a:r>
            <a:br>
              <a:rPr lang="en-GB" dirty="0"/>
            </a:br>
            <a:r>
              <a:rPr lang="en-GB" dirty="0"/>
              <a:t>Chairman, Engineering Council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648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F40FE-FA45-4FBC-9191-2A811ADC5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Engineering Council as Regulator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2C48524-0751-4643-942E-29A811E246C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8472" y="1346826"/>
            <a:ext cx="7308000" cy="5106510"/>
          </a:xfrm>
        </p:spPr>
        <p:txBody>
          <a:bodyPr/>
          <a:lstStyle/>
          <a:p>
            <a:r>
              <a:rPr lang="en-GB" dirty="0"/>
              <a:t>Regulation of </a:t>
            </a:r>
            <a:r>
              <a:rPr lang="en-GB" i="1" dirty="0"/>
              <a:t>ethical</a:t>
            </a:r>
            <a:r>
              <a:rPr lang="en-GB" dirty="0"/>
              <a:t> </a:t>
            </a:r>
            <a:r>
              <a:rPr lang="en-GB" i="1" dirty="0"/>
              <a:t>conduct</a:t>
            </a:r>
            <a:r>
              <a:rPr lang="en-GB" dirty="0"/>
              <a:t> is a complex matter</a:t>
            </a:r>
          </a:p>
          <a:p>
            <a:pPr lvl="1"/>
            <a:r>
              <a:rPr lang="en-GB" dirty="0"/>
              <a:t>Boundaries can be ambiguous and subjective</a:t>
            </a:r>
          </a:p>
          <a:p>
            <a:pPr lvl="1"/>
            <a:r>
              <a:rPr lang="en-GB" dirty="0"/>
              <a:t>Guidance is </a:t>
            </a:r>
            <a:r>
              <a:rPr lang="en-GB" i="1" dirty="0"/>
              <a:t>essential</a:t>
            </a:r>
          </a:p>
          <a:p>
            <a:endParaRPr lang="en-GB" dirty="0"/>
          </a:p>
          <a:p>
            <a:r>
              <a:rPr lang="en-GB" dirty="0"/>
              <a:t>Regulation should start with peer-to-peer intervention</a:t>
            </a:r>
          </a:p>
          <a:p>
            <a:pPr lvl="1"/>
            <a:r>
              <a:rPr lang="en-GB" dirty="0"/>
              <a:t>a light-touch version of whistleblowing</a:t>
            </a:r>
          </a:p>
          <a:p>
            <a:pPr lvl="1"/>
            <a:r>
              <a:rPr lang="en-GB" dirty="0"/>
              <a:t>allowing you to ‘call out’ colleagues</a:t>
            </a:r>
          </a:p>
          <a:p>
            <a:pPr marL="357188" indent="0">
              <a:buNone/>
            </a:pPr>
            <a:r>
              <a:rPr lang="en-GB" dirty="0"/>
              <a:t>backed by a shared commitment through your membership of a professional institution</a:t>
            </a:r>
          </a:p>
          <a:p>
            <a:pPr marL="285750" indent="-285750"/>
            <a:endParaRPr lang="en-GB" dirty="0"/>
          </a:p>
          <a:p>
            <a:pPr marL="285750" indent="-285750"/>
            <a:r>
              <a:rPr lang="en-GB" dirty="0"/>
              <a:t>But there can be no regulation without registration</a:t>
            </a:r>
          </a:p>
          <a:p>
            <a:pPr marL="685800" lvl="1"/>
            <a:r>
              <a:rPr lang="en-GB" dirty="0"/>
              <a:t>Ethical conduct in engineering starts with </a:t>
            </a:r>
            <a:r>
              <a:rPr lang="en-GB" b="1" dirty="0"/>
              <a:t>registration</a:t>
            </a:r>
          </a:p>
          <a:p>
            <a:pPr marL="1085850" lvl="2"/>
            <a:r>
              <a:rPr lang="en-GB" dirty="0"/>
              <a:t>A commitment to peer review and CPD</a:t>
            </a:r>
          </a:p>
          <a:p>
            <a:pPr marL="1085850" lvl="2"/>
            <a:r>
              <a:rPr lang="en-GB" dirty="0"/>
              <a:t>Scope to include</a:t>
            </a:r>
            <a:r>
              <a:rPr lang="en-GB" i="1" dirty="0"/>
              <a:t> senior leadership roles</a:t>
            </a:r>
          </a:p>
          <a:p>
            <a:pPr marL="285750"/>
            <a:r>
              <a:rPr lang="en-GB" dirty="0"/>
              <a:t>We need the support of employers to reinforce this message</a:t>
            </a:r>
          </a:p>
        </p:txBody>
      </p:sp>
    </p:spTree>
    <p:extLst>
      <p:ext uri="{BB962C8B-B14F-4D97-AF65-F5344CB8AC3E}">
        <p14:creationId xmlns:p14="http://schemas.microsoft.com/office/powerpoint/2010/main" val="329934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70B44EE-40CD-4703-8CDD-CADF0657E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Formation of Engineers: Pitching Ethics Appropriately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0A7C2-F1F7-4ED2-9F3A-8CBD113762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1680" y="5661248"/>
            <a:ext cx="7308000" cy="342000"/>
          </a:xfrm>
        </p:spPr>
        <p:txBody>
          <a:bodyPr/>
          <a:lstStyle/>
          <a:p>
            <a:pPr algn="r"/>
            <a:r>
              <a:rPr lang="en-GB" sz="1050" b="0" dirty="0"/>
              <a:t>https://www.theatlantic.com/magazine/archive/2015/09/the-coddling-of-the-american-mind/399356/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3F8F2F-441D-4CFE-8FC1-E0F01771B84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45" y="1368425"/>
            <a:ext cx="6325098" cy="4032250"/>
          </a:xfrm>
        </p:spPr>
      </p:pic>
    </p:spTree>
    <p:extLst>
      <p:ext uri="{BB962C8B-B14F-4D97-AF65-F5344CB8AC3E}">
        <p14:creationId xmlns:p14="http://schemas.microsoft.com/office/powerpoint/2010/main" val="2412500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A839BC-1111-4398-8C43-00AA82E1CE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B16D10-6ACD-4687-B0D3-4DFC8E237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1753">
            <a:off x="1462608" y="770189"/>
            <a:ext cx="6218783" cy="5254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929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70B44EE-40CD-4703-8CDD-CADF0657E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Formation of Engineers: Pitching Ethics Appropriately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63F299-BF08-4275-B10D-2F473751745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8472" y="2806262"/>
            <a:ext cx="7308000" cy="2782978"/>
          </a:xfrm>
        </p:spPr>
        <p:txBody>
          <a:bodyPr/>
          <a:lstStyle/>
          <a:p>
            <a:r>
              <a:rPr lang="en-US" dirty="0"/>
              <a:t>Instructors need to tackle more basic and personal ethical questions before examining more complex case studies</a:t>
            </a:r>
          </a:p>
          <a:p>
            <a:endParaRPr lang="en-US" dirty="0"/>
          </a:p>
          <a:p>
            <a:r>
              <a:rPr lang="en-US" dirty="0"/>
              <a:t>Further and higher education should be ideal environments for young engineers to </a:t>
            </a:r>
            <a:r>
              <a:rPr lang="en-US" i="1" dirty="0"/>
              <a:t>learn how to learn </a:t>
            </a:r>
            <a:r>
              <a:rPr lang="en-US" dirty="0"/>
              <a:t>from their peers</a:t>
            </a:r>
          </a:p>
          <a:p>
            <a:pPr lvl="1"/>
            <a:r>
              <a:rPr lang="en-US" dirty="0"/>
              <a:t>This is a pre-requisite for a </a:t>
            </a:r>
            <a:r>
              <a:rPr lang="en-US" i="1" dirty="0"/>
              <a:t>culture</a:t>
            </a:r>
            <a:r>
              <a:rPr lang="en-US" dirty="0"/>
              <a:t> of ethical conduct</a:t>
            </a:r>
          </a:p>
          <a:p>
            <a:endParaRPr lang="en-US" dirty="0"/>
          </a:p>
          <a:p>
            <a:r>
              <a:rPr lang="en-US" dirty="0"/>
              <a:t>Scope for confusion as a result of the present culture of </a:t>
            </a:r>
            <a:r>
              <a:rPr lang="en-US" i="1" dirty="0"/>
              <a:t>results!</a:t>
            </a:r>
            <a:endParaRPr lang="en-GB" i="1" dirty="0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58915E08-2606-4D00-9794-9C91804C8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41191"/>
            <a:ext cx="2710734" cy="172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3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BDDD12E-3B06-4E9D-996B-56B79A05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Embedding Ethical Principles: Concluding Remarks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B93C670-930F-44D9-9014-E3ECACC2E2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7624" y="891878"/>
            <a:ext cx="7308000" cy="4985394"/>
          </a:xfrm>
        </p:spPr>
        <p:txBody>
          <a:bodyPr/>
          <a:lstStyle/>
          <a:p>
            <a:r>
              <a:rPr lang="en-GB" dirty="0"/>
              <a:t>Principles must lead to a </a:t>
            </a:r>
            <a:r>
              <a:rPr lang="en-GB" i="1" dirty="0"/>
              <a:t>culture</a:t>
            </a:r>
            <a:r>
              <a:rPr lang="en-GB" dirty="0"/>
              <a:t> of ethical practice</a:t>
            </a:r>
          </a:p>
          <a:p>
            <a:pPr lvl="1"/>
            <a:r>
              <a:rPr lang="en-GB" dirty="0"/>
              <a:t>Peer-to-peer activity is key to this</a:t>
            </a:r>
          </a:p>
          <a:p>
            <a:pPr lvl="1"/>
            <a:r>
              <a:rPr lang="en-GB" dirty="0"/>
              <a:t>Likewise support from the institutions</a:t>
            </a:r>
          </a:p>
          <a:p>
            <a:endParaRPr lang="en-GB" dirty="0"/>
          </a:p>
          <a:p>
            <a:r>
              <a:rPr lang="en-US" dirty="0"/>
              <a:t>Ethical </a:t>
            </a:r>
            <a:r>
              <a:rPr lang="en-GB" dirty="0"/>
              <a:t>behaviour</a:t>
            </a:r>
            <a:r>
              <a:rPr lang="en-US" dirty="0"/>
              <a:t> means different things to different people and at different levels of career ‘maturity’</a:t>
            </a:r>
          </a:p>
          <a:p>
            <a:pPr lvl="1"/>
            <a:r>
              <a:rPr lang="en-US" dirty="0"/>
              <a:t>This must inform our guidance and interventions</a:t>
            </a:r>
            <a:endParaRPr lang="en-GB" dirty="0"/>
          </a:p>
          <a:p>
            <a:pPr lvl="2"/>
            <a:r>
              <a:rPr lang="en-GB" dirty="0"/>
              <a:t>Regulation of ethical conduct is far more nuanced than enforcement of standards or legislation</a:t>
            </a:r>
          </a:p>
          <a:p>
            <a:endParaRPr lang="en-GB" dirty="0"/>
          </a:p>
          <a:p>
            <a:r>
              <a:rPr lang="en-GB" dirty="0"/>
              <a:t>Ethical practice has, for a long time, featured in the EngC’s mission to deliver public confidence in the profession</a:t>
            </a:r>
          </a:p>
          <a:p>
            <a:endParaRPr lang="en-GB" dirty="0"/>
          </a:p>
          <a:p>
            <a:r>
              <a:rPr lang="en-GB" dirty="0"/>
              <a:t>We need to increase the proportion of registrants for our guidance and regulation to have greater impact</a:t>
            </a:r>
          </a:p>
          <a:p>
            <a:pPr lvl="1"/>
            <a:r>
              <a:rPr lang="en-GB" dirty="0"/>
              <a:t>Employers have a key role to play</a:t>
            </a:r>
          </a:p>
        </p:txBody>
      </p:sp>
    </p:spTree>
    <p:extLst>
      <p:ext uri="{BB962C8B-B14F-4D97-AF65-F5344CB8AC3E}">
        <p14:creationId xmlns:p14="http://schemas.microsoft.com/office/powerpoint/2010/main" val="6105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96B2D4-B4F3-4E3E-BC01-7F2172E4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Ethical Principles – Pocket Version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96E167-56A4-4CB7-8E04-965AF21F5D53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56" b="81205"/>
          <a:stretch/>
        </p:blipFill>
        <p:spPr>
          <a:xfrm>
            <a:off x="395536" y="1484783"/>
            <a:ext cx="4032448" cy="255573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02A2AF-A458-4914-A786-F2E53687EB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23" b="81500"/>
          <a:stretch/>
        </p:blipFill>
        <p:spPr>
          <a:xfrm>
            <a:off x="4681441" y="4040521"/>
            <a:ext cx="4032448" cy="257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1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3CC82D-4E4D-4522-9816-6FF5CB692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0" y="188641"/>
            <a:ext cx="8631940" cy="6480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E411A0-ACFE-4950-AD45-FF470378D375}"/>
              </a:ext>
            </a:extLst>
          </p:cNvPr>
          <p:cNvSpPr/>
          <p:nvPr/>
        </p:nvSpPr>
        <p:spPr>
          <a:xfrm>
            <a:off x="7308304" y="6453336"/>
            <a:ext cx="1691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www.slideshare.net</a:t>
            </a:r>
          </a:p>
        </p:txBody>
      </p:sp>
    </p:spTree>
    <p:extLst>
      <p:ext uri="{BB962C8B-B14F-4D97-AF65-F5344CB8AC3E}">
        <p14:creationId xmlns:p14="http://schemas.microsoft.com/office/powerpoint/2010/main" val="2354003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4CEB1B-ADFF-4A50-BE3B-6B9053F8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2018 Consultation on Standards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E9CC73-16EF-4CDC-9A4B-BCBF479D50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83768" y="6381328"/>
            <a:ext cx="6336704" cy="342000"/>
          </a:xfrm>
        </p:spPr>
        <p:txBody>
          <a:bodyPr/>
          <a:lstStyle/>
          <a:p>
            <a:r>
              <a:rPr lang="en-GB" dirty="0"/>
              <a:t>https://www.engc.org.uk/standards-review-consultation/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B2FEA1A-D1E4-4605-9C62-E90BF6FD8453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7468332" cy="4680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20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27CFEE7-889E-4AA5-BFAA-E782D94CF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1" y="0"/>
            <a:ext cx="307324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85040A-5FD4-4EBF-A2A2-687D8BBFE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337" y="0"/>
            <a:ext cx="4811127" cy="68512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F9199B-1A80-447F-80AF-11E04E9996A7}"/>
              </a:ext>
            </a:extLst>
          </p:cNvPr>
          <p:cNvSpPr txBox="1"/>
          <p:nvPr/>
        </p:nvSpPr>
        <p:spPr>
          <a:xfrm>
            <a:off x="8393180" y="6536377"/>
            <a:ext cx="715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fanart.tv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6D9BF3-A454-4FB9-B6F2-FE64D26E1448}"/>
              </a:ext>
            </a:extLst>
          </p:cNvPr>
          <p:cNvSpPr txBox="1"/>
          <p:nvPr/>
        </p:nvSpPr>
        <p:spPr>
          <a:xfrm>
            <a:off x="478912" y="6596568"/>
            <a:ext cx="2097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geekynerfherder.blogspot.com</a:t>
            </a:r>
          </a:p>
        </p:txBody>
      </p:sp>
    </p:spTree>
    <p:extLst>
      <p:ext uri="{BB962C8B-B14F-4D97-AF65-F5344CB8AC3E}">
        <p14:creationId xmlns:p14="http://schemas.microsoft.com/office/powerpoint/2010/main" val="137762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93695B4-869A-412A-8094-DFD20AEC2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"/>
            <a:ext cx="9144000" cy="68569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1A9BC1-B306-43B2-A60F-9328B58DF9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4"/>
          <a:stretch/>
        </p:blipFill>
        <p:spPr>
          <a:xfrm>
            <a:off x="7144" y="3265087"/>
            <a:ext cx="9136856" cy="36202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225C10-2354-4C4A-9CCC-CB9FAD194FAD}"/>
              </a:ext>
            </a:extLst>
          </p:cNvPr>
          <p:cNvSpPr txBox="1"/>
          <p:nvPr/>
        </p:nvSpPr>
        <p:spPr>
          <a:xfrm>
            <a:off x="3471812" y="1647573"/>
            <a:ext cx="2046266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World-changer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E9A1D6-7D95-42D4-91A5-A754C86EFCE4}"/>
              </a:ext>
            </a:extLst>
          </p:cNvPr>
          <p:cNvSpPr txBox="1"/>
          <p:nvPr/>
        </p:nvSpPr>
        <p:spPr>
          <a:xfrm>
            <a:off x="6886020" y="4730593"/>
            <a:ext cx="2079031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Wealth-creator</a:t>
            </a:r>
          </a:p>
        </p:txBody>
      </p:sp>
    </p:spTree>
    <p:extLst>
      <p:ext uri="{BB962C8B-B14F-4D97-AF65-F5344CB8AC3E}">
        <p14:creationId xmlns:p14="http://schemas.microsoft.com/office/powerpoint/2010/main" val="346618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0A58FAA-278B-4BD1-8900-3E5C42583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Ethics in Engineering: Personal Reflections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DFC71-BC28-43B9-A942-BA9736BDCBD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8472" y="1700808"/>
            <a:ext cx="7308000" cy="4751944"/>
          </a:xfrm>
        </p:spPr>
        <p:txBody>
          <a:bodyPr/>
          <a:lstStyle/>
          <a:p>
            <a:r>
              <a:rPr lang="en-GB" dirty="0"/>
              <a:t>Does ethical awareness require a </a:t>
            </a:r>
            <a:r>
              <a:rPr lang="en-US" dirty="0"/>
              <a:t>breadth of vision that comes with experience and seniority?</a:t>
            </a:r>
          </a:p>
          <a:p>
            <a:pPr lvl="1"/>
            <a:r>
              <a:rPr lang="en-GB" dirty="0"/>
              <a:t>It’s very easy, as a younger professional, to assume that ethics is someone else’s problem</a:t>
            </a:r>
          </a:p>
          <a:p>
            <a:pPr lvl="1"/>
            <a:r>
              <a:rPr lang="en-GB" dirty="0"/>
              <a:t>Keen employees align themselves with corporate goals and immerse themselves in the delivery of their projects </a:t>
            </a:r>
            <a:endParaRPr lang="en-US" dirty="0"/>
          </a:p>
          <a:p>
            <a:r>
              <a:rPr lang="en-GB" dirty="0">
                <a:solidFill>
                  <a:srgbClr val="C00000"/>
                </a:solidFill>
              </a:rPr>
              <a:t>Can we accelerate that </a:t>
            </a:r>
            <a:r>
              <a:rPr lang="en-US" dirty="0">
                <a:solidFill>
                  <a:srgbClr val="C00000"/>
                </a:solidFill>
              </a:rPr>
              <a:t>breadth of vision</a:t>
            </a:r>
            <a:r>
              <a:rPr lang="en-GB" dirty="0">
                <a:solidFill>
                  <a:srgbClr val="C00000"/>
                </a:solidFill>
              </a:rPr>
              <a:t> in some way?</a:t>
            </a:r>
          </a:p>
          <a:p>
            <a:pPr lvl="1"/>
            <a:endParaRPr lang="en-GB" dirty="0"/>
          </a:p>
          <a:p>
            <a:pPr lvl="0"/>
            <a:r>
              <a:rPr lang="en-GB" dirty="0"/>
              <a:t>Raising ethical concerns about established practice is more difficult</a:t>
            </a:r>
          </a:p>
          <a:p>
            <a:pPr lvl="1"/>
            <a:r>
              <a:rPr lang="en-GB" dirty="0"/>
              <a:t>The most common conflict is surely between ethical and commercial drivers</a:t>
            </a:r>
          </a:p>
          <a:p>
            <a:endParaRPr lang="en-GB" dirty="0"/>
          </a:p>
          <a:p>
            <a:r>
              <a:rPr lang="en-GB" dirty="0"/>
              <a:t>As with most personal development, the easiest way to gain ethical awareness is </a:t>
            </a:r>
            <a:r>
              <a:rPr lang="en-GB" dirty="0">
                <a:solidFill>
                  <a:srgbClr val="C00000"/>
                </a:solidFill>
              </a:rPr>
              <a:t>to get involved </a:t>
            </a:r>
            <a:r>
              <a:rPr lang="en-GB" dirty="0"/>
              <a:t>– either by personal experience or by interaction with those working in the area.</a:t>
            </a:r>
          </a:p>
        </p:txBody>
      </p:sp>
    </p:spTree>
    <p:extLst>
      <p:ext uri="{BB962C8B-B14F-4D97-AF65-F5344CB8AC3E}">
        <p14:creationId xmlns:p14="http://schemas.microsoft.com/office/powerpoint/2010/main" val="339491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F40FE-FA45-4FBC-9191-2A811ADC5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Engineering Council as a setter of Standards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66958B-6663-4B1D-ADCF-5790A3EB17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/>
          <a:stretch/>
        </p:blipFill>
        <p:spPr>
          <a:xfrm>
            <a:off x="87925" y="1556792"/>
            <a:ext cx="9020579" cy="244827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1334B4-E8EA-4E80-8AED-7AD512EC56D7}"/>
              </a:ext>
            </a:extLst>
          </p:cNvPr>
          <p:cNvCxnSpPr>
            <a:cxnSpLocks/>
          </p:cNvCxnSpPr>
          <p:nvPr/>
        </p:nvCxnSpPr>
        <p:spPr>
          <a:xfrm>
            <a:off x="6745660" y="3109496"/>
            <a:ext cx="14808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16A12C8-66D6-47D2-BE83-79AF83DFFFEA}"/>
              </a:ext>
            </a:extLst>
          </p:cNvPr>
          <p:cNvSpPr/>
          <p:nvPr/>
        </p:nvSpPr>
        <p:spPr>
          <a:xfrm>
            <a:off x="87925" y="1346826"/>
            <a:ext cx="9020579" cy="2549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E1ED6-344C-4EDF-ACEA-6F58AB35A99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8472" y="1619999"/>
            <a:ext cx="3636000" cy="4680000"/>
          </a:xfrm>
        </p:spPr>
        <p:txBody>
          <a:bodyPr/>
          <a:lstStyle/>
          <a:p>
            <a:pPr marL="0" lvl="0" indent="0">
              <a:buNone/>
            </a:pPr>
            <a:r>
              <a:rPr lang="en-GB" dirty="0">
                <a:solidFill>
                  <a:schemeClr val="tx1"/>
                </a:solidFill>
              </a:rPr>
              <a:t>Categories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Learning objectives for the formation of engineers and technicians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Thresholds of professional competence and commitment at which an individual may be recorded on the Register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Codes of professional conduct</a:t>
            </a:r>
          </a:p>
          <a:p>
            <a:endParaRPr lang="en-GB" dirty="0"/>
          </a:p>
          <a:p>
            <a:r>
              <a:rPr lang="en-GB" dirty="0"/>
              <a:t>Requirements for continuing professional development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4D4531-9968-4F38-A30F-3A174705D8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90472" y="1619999"/>
            <a:ext cx="3636000" cy="46800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Coverage of ethical conduct</a:t>
            </a:r>
          </a:p>
          <a:p>
            <a:pPr marL="0" indent="0">
              <a:buNone/>
            </a:pPr>
            <a:endParaRPr lang="en-GB" dirty="0"/>
          </a:p>
          <a:p>
            <a:pPr marL="627063" indent="0">
              <a:buNone/>
            </a:pPr>
            <a:r>
              <a:rPr lang="en-GB" dirty="0">
                <a:solidFill>
                  <a:srgbClr val="008000"/>
                </a:solidFill>
                <a:sym typeface="Wingdings" panose="05000000000000000000" pitchFamily="2" charset="2"/>
              </a:rPr>
              <a:t></a:t>
            </a:r>
            <a:br>
              <a:rPr lang="en-GB" dirty="0">
                <a:solidFill>
                  <a:srgbClr val="008000"/>
                </a:solidFill>
                <a:sym typeface="Wingdings" panose="05000000000000000000" pitchFamily="2" charset="2"/>
              </a:rPr>
            </a:br>
            <a:br>
              <a:rPr lang="en-GB" dirty="0">
                <a:solidFill>
                  <a:srgbClr val="008000"/>
                </a:solidFill>
                <a:sym typeface="Wingdings" panose="05000000000000000000" pitchFamily="2" charset="2"/>
              </a:rPr>
            </a:br>
            <a:endParaRPr lang="en-GB" dirty="0">
              <a:solidFill>
                <a:srgbClr val="008000"/>
              </a:solidFill>
              <a:sym typeface="Wingdings" panose="05000000000000000000" pitchFamily="2" charset="2"/>
            </a:endParaRPr>
          </a:p>
          <a:p>
            <a:pPr marL="627063" indent="0">
              <a:buNone/>
            </a:pPr>
            <a:endParaRPr lang="en-GB" dirty="0">
              <a:solidFill>
                <a:srgbClr val="008000"/>
              </a:solidFill>
              <a:sym typeface="Wingdings" panose="05000000000000000000" pitchFamily="2" charset="2"/>
            </a:endParaRPr>
          </a:p>
          <a:p>
            <a:pPr marL="627063" indent="0">
              <a:buNone/>
            </a:pPr>
            <a:r>
              <a:rPr lang="en-GB" dirty="0">
                <a:solidFill>
                  <a:srgbClr val="008000"/>
                </a:solidFill>
                <a:sym typeface="Wingdings" panose="05000000000000000000" pitchFamily="2" charset="2"/>
              </a:rPr>
              <a:t></a:t>
            </a:r>
            <a:br>
              <a:rPr lang="en-GB" dirty="0">
                <a:solidFill>
                  <a:srgbClr val="008000"/>
                </a:solidFill>
                <a:sym typeface="Wingdings" panose="05000000000000000000" pitchFamily="2" charset="2"/>
              </a:rPr>
            </a:br>
            <a:br>
              <a:rPr lang="en-GB" dirty="0">
                <a:solidFill>
                  <a:srgbClr val="008000"/>
                </a:solidFill>
                <a:sym typeface="Wingdings" panose="05000000000000000000" pitchFamily="2" charset="2"/>
              </a:rPr>
            </a:br>
            <a:br>
              <a:rPr lang="en-GB" dirty="0">
                <a:solidFill>
                  <a:srgbClr val="008000"/>
                </a:solidFill>
                <a:sym typeface="Wingdings" panose="05000000000000000000" pitchFamily="2" charset="2"/>
              </a:rPr>
            </a:br>
            <a:endParaRPr lang="en-GB" dirty="0">
              <a:solidFill>
                <a:srgbClr val="008000"/>
              </a:solidFill>
              <a:sym typeface="Wingdings" panose="05000000000000000000" pitchFamily="2" charset="2"/>
            </a:endParaRPr>
          </a:p>
          <a:p>
            <a:pPr marL="627063" indent="0">
              <a:buNone/>
            </a:pPr>
            <a:endParaRPr lang="en-GB" dirty="0">
              <a:solidFill>
                <a:srgbClr val="008000"/>
              </a:solidFill>
              <a:sym typeface="Wingdings" panose="05000000000000000000" pitchFamily="2" charset="2"/>
            </a:endParaRPr>
          </a:p>
          <a:p>
            <a:pPr marL="627063" indent="0">
              <a:buNone/>
            </a:pPr>
            <a:r>
              <a:rPr lang="en-GB" dirty="0">
                <a:solidFill>
                  <a:srgbClr val="008000"/>
                </a:solidFill>
                <a:sym typeface="Wingdings" panose="05000000000000000000" pitchFamily="2" charset="2"/>
              </a:rPr>
              <a:t></a:t>
            </a:r>
          </a:p>
          <a:p>
            <a:pPr marL="627063" indent="0">
              <a:buNone/>
            </a:pPr>
            <a:endParaRPr lang="en-GB" dirty="0">
              <a:solidFill>
                <a:srgbClr val="008000"/>
              </a:solidFill>
              <a:sym typeface="Wingdings" panose="05000000000000000000" pitchFamily="2" charset="2"/>
            </a:endParaRPr>
          </a:p>
          <a:p>
            <a:pPr marL="627063" indent="0">
              <a:buNone/>
            </a:pPr>
            <a:r>
              <a:rPr lang="en-GB" dirty="0">
                <a:solidFill>
                  <a:srgbClr val="FFC000"/>
                </a:solidFill>
                <a:sym typeface="Wingdings" panose="05000000000000000000" pitchFamily="2" charset="2"/>
              </a:rPr>
              <a:t>() – work in progress</a:t>
            </a:r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1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F40FE-FA45-4FBC-9191-2A811ADC5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Engineering Council as Regulator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62E495-CFE9-41EF-8E59-818BB1B19905}"/>
              </a:ext>
            </a:extLst>
          </p:cNvPr>
          <p:cNvGrpSpPr>
            <a:grpSpLocks/>
          </p:cNvGrpSpPr>
          <p:nvPr/>
        </p:nvGrpSpPr>
        <p:grpSpPr>
          <a:xfrm>
            <a:off x="2445442" y="2423138"/>
            <a:ext cx="899605" cy="3755630"/>
            <a:chOff x="1977246" y="2442988"/>
            <a:chExt cx="463205" cy="250375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56D4EBA-8FE9-474D-9892-8A3B34292FCF}"/>
                </a:ext>
              </a:extLst>
            </p:cNvPr>
            <p:cNvSpPr txBox="1"/>
            <p:nvPr/>
          </p:nvSpPr>
          <p:spPr>
            <a:xfrm>
              <a:off x="1977246" y="2442988"/>
              <a:ext cx="463205" cy="348813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PEI 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821708B-0191-4B52-9B89-5F3197941646}"/>
                </a:ext>
              </a:extLst>
            </p:cNvPr>
            <p:cNvSpPr txBox="1"/>
            <p:nvPr/>
          </p:nvSpPr>
          <p:spPr>
            <a:xfrm>
              <a:off x="1977246" y="2981723"/>
              <a:ext cx="463205" cy="348813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PEI 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0469EF-C692-4DC9-AD87-82B080CA65D2}"/>
                </a:ext>
              </a:extLst>
            </p:cNvPr>
            <p:cNvSpPr txBox="1"/>
            <p:nvPr/>
          </p:nvSpPr>
          <p:spPr>
            <a:xfrm>
              <a:off x="1977246" y="3520458"/>
              <a:ext cx="463205" cy="348813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PEI 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61EAD6-B765-4E36-9435-F8A1C4805E04}"/>
                </a:ext>
              </a:extLst>
            </p:cNvPr>
            <p:cNvSpPr txBox="1"/>
            <p:nvPr/>
          </p:nvSpPr>
          <p:spPr>
            <a:xfrm>
              <a:off x="1977246" y="4059193"/>
              <a:ext cx="463205" cy="348813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PEI 4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C826C6-12FC-40CE-92AE-D86AE046734C}"/>
                </a:ext>
              </a:extLst>
            </p:cNvPr>
            <p:cNvSpPr txBox="1"/>
            <p:nvPr/>
          </p:nvSpPr>
          <p:spPr>
            <a:xfrm>
              <a:off x="1977246" y="4597928"/>
              <a:ext cx="463205" cy="348813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PEI 5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FB449A-5E96-4FD7-8CAE-92027F82D117}"/>
              </a:ext>
            </a:extLst>
          </p:cNvPr>
          <p:cNvGrpSpPr>
            <a:grpSpLocks/>
          </p:cNvGrpSpPr>
          <p:nvPr/>
        </p:nvGrpSpPr>
        <p:grpSpPr>
          <a:xfrm>
            <a:off x="7500977" y="2759766"/>
            <a:ext cx="899605" cy="2947528"/>
            <a:chOff x="1977246" y="2442988"/>
            <a:chExt cx="463205" cy="196501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E5A425-B98D-4036-B3AF-E165318729AE}"/>
                </a:ext>
              </a:extLst>
            </p:cNvPr>
            <p:cNvSpPr txBox="1"/>
            <p:nvPr/>
          </p:nvSpPr>
          <p:spPr>
            <a:xfrm>
              <a:off x="1977246" y="2442988"/>
              <a:ext cx="463205" cy="348813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PEI 6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4E4E6F-2DAA-4326-86A7-6E403AD61C39}"/>
                </a:ext>
              </a:extLst>
            </p:cNvPr>
            <p:cNvSpPr txBox="1"/>
            <p:nvPr/>
          </p:nvSpPr>
          <p:spPr>
            <a:xfrm>
              <a:off x="1977246" y="2981723"/>
              <a:ext cx="463205" cy="348813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PEI 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D16C93-30BC-4897-B3C2-1E5B36B10D26}"/>
                </a:ext>
              </a:extLst>
            </p:cNvPr>
            <p:cNvSpPr txBox="1"/>
            <p:nvPr/>
          </p:nvSpPr>
          <p:spPr>
            <a:xfrm>
              <a:off x="1977246" y="3520458"/>
              <a:ext cx="463205" cy="348813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PEI 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83D679-51A7-4047-BDB1-D4031F8DAA68}"/>
                </a:ext>
              </a:extLst>
            </p:cNvPr>
            <p:cNvSpPr txBox="1"/>
            <p:nvPr/>
          </p:nvSpPr>
          <p:spPr>
            <a:xfrm>
              <a:off x="1977246" y="4059193"/>
              <a:ext cx="463205" cy="348813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PEI 9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7D2DDC9-874D-4E1D-9DFD-FECCB20DF9D4}"/>
              </a:ext>
            </a:extLst>
          </p:cNvPr>
          <p:cNvSpPr txBox="1">
            <a:spLocks/>
          </p:cNvSpPr>
          <p:nvPr/>
        </p:nvSpPr>
        <p:spPr>
          <a:xfrm>
            <a:off x="4539036" y="1688600"/>
            <a:ext cx="1854425" cy="523220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EngC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3FF17B-FEE5-4EFE-A854-6317427FDC6B}"/>
              </a:ext>
            </a:extLst>
          </p:cNvPr>
          <p:cNvSpPr txBox="1">
            <a:spLocks/>
          </p:cNvSpPr>
          <p:nvPr/>
        </p:nvSpPr>
        <p:spPr>
          <a:xfrm>
            <a:off x="4539037" y="3391150"/>
            <a:ext cx="1854425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Review Team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6AD4EB56-9FA6-4750-909D-E461557019EE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>
            <a:off x="5466249" y="2211820"/>
            <a:ext cx="1" cy="1179330"/>
          </a:xfrm>
          <a:prstGeom prst="straightConnector1">
            <a:avLst/>
          </a:prstGeom>
          <a:ln w="190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CEF5F3E0-A0C5-4CD2-8B41-495215EAB17C}"/>
              </a:ext>
            </a:extLst>
          </p:cNvPr>
          <p:cNvCxnSpPr>
            <a:cxnSpLocks/>
            <a:stCxn id="14" idx="1"/>
            <a:endCxn id="23" idx="3"/>
          </p:cNvCxnSpPr>
          <p:nvPr/>
        </p:nvCxnSpPr>
        <p:spPr>
          <a:xfrm rot="10800000">
            <a:off x="6393463" y="3868204"/>
            <a:ext cx="1107515" cy="1577480"/>
          </a:xfrm>
          <a:prstGeom prst="bentConnector3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34A52D31-D07F-4045-948D-D59ADEA4ADF0}"/>
              </a:ext>
            </a:extLst>
          </p:cNvPr>
          <p:cNvCxnSpPr>
            <a:cxnSpLocks/>
            <a:stCxn id="8" idx="3"/>
            <a:endCxn id="23" idx="2"/>
          </p:cNvCxnSpPr>
          <p:nvPr/>
        </p:nvCxnSpPr>
        <p:spPr>
          <a:xfrm flipV="1">
            <a:off x="3345047" y="4345257"/>
            <a:ext cx="2121203" cy="1571901"/>
          </a:xfrm>
          <a:prstGeom prst="bentConnector2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94894BEE-D8C7-4154-83D8-36305EFCA946}"/>
              </a:ext>
            </a:extLst>
          </p:cNvPr>
          <p:cNvCxnSpPr>
            <a:cxnSpLocks/>
            <a:stCxn id="11" idx="1"/>
            <a:endCxn id="23" idx="3"/>
          </p:cNvCxnSpPr>
          <p:nvPr/>
        </p:nvCxnSpPr>
        <p:spPr>
          <a:xfrm rot="10800000" flipV="1">
            <a:off x="6393463" y="3021376"/>
            <a:ext cx="1107515" cy="846828"/>
          </a:xfrm>
          <a:prstGeom prst="bentConnector3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2984F322-2690-478F-B718-A2C495769F1D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6393461" y="4039343"/>
            <a:ext cx="1107516" cy="598239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085D89F1-36B0-4374-84E1-57AC58B20872}"/>
              </a:ext>
            </a:extLst>
          </p:cNvPr>
          <p:cNvCxnSpPr>
            <a:cxnSpLocks/>
            <a:stCxn id="6" idx="3"/>
            <a:endCxn id="23" idx="1"/>
          </p:cNvCxnSpPr>
          <p:nvPr/>
        </p:nvCxnSpPr>
        <p:spPr>
          <a:xfrm flipV="1">
            <a:off x="3345047" y="3868204"/>
            <a:ext cx="1193990" cy="432749"/>
          </a:xfrm>
          <a:prstGeom prst="bentConnector3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57C699D6-85EF-40C5-A4FF-998EF122BD48}"/>
              </a:ext>
            </a:extLst>
          </p:cNvPr>
          <p:cNvCxnSpPr>
            <a:cxnSpLocks/>
            <a:stCxn id="5" idx="3"/>
            <a:endCxn id="23" idx="1"/>
          </p:cNvCxnSpPr>
          <p:nvPr/>
        </p:nvCxnSpPr>
        <p:spPr>
          <a:xfrm>
            <a:off x="3345047" y="2684748"/>
            <a:ext cx="1193990" cy="1183456"/>
          </a:xfrm>
          <a:prstGeom prst="bentConnector3">
            <a:avLst>
              <a:gd name="adj1" fmla="val 50000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4E8B9025-1C33-4C70-A31A-0D2CD48E03FA}"/>
              </a:ext>
            </a:extLst>
          </p:cNvPr>
          <p:cNvCxnSpPr>
            <a:cxnSpLocks/>
            <a:stCxn id="7" idx="3"/>
            <a:endCxn id="23" idx="2"/>
          </p:cNvCxnSpPr>
          <p:nvPr/>
        </p:nvCxnSpPr>
        <p:spPr>
          <a:xfrm flipV="1">
            <a:off x="3345047" y="4345257"/>
            <a:ext cx="2121203" cy="763799"/>
          </a:xfrm>
          <a:prstGeom prst="bentConnector2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E6CC74C9-FA44-4C65-80EE-3CEB303221EF}"/>
              </a:ext>
            </a:extLst>
          </p:cNvPr>
          <p:cNvSpPr txBox="1">
            <a:spLocks/>
          </p:cNvSpPr>
          <p:nvPr/>
        </p:nvSpPr>
        <p:spPr>
          <a:xfrm>
            <a:off x="250999" y="3081024"/>
            <a:ext cx="1371530" cy="369332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Competence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69584E5-C9BB-4C40-8120-124561BC7C42}"/>
              </a:ext>
            </a:extLst>
          </p:cNvPr>
          <p:cNvSpPr txBox="1">
            <a:spLocks/>
          </p:cNvSpPr>
          <p:nvPr/>
        </p:nvSpPr>
        <p:spPr>
          <a:xfrm>
            <a:off x="250999" y="2099584"/>
            <a:ext cx="1371530" cy="369332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Formation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7F2D4FE-47F1-464C-8993-85046719F644}"/>
              </a:ext>
            </a:extLst>
          </p:cNvPr>
          <p:cNvSpPr txBox="1">
            <a:spLocks/>
          </p:cNvSpPr>
          <p:nvPr/>
        </p:nvSpPr>
        <p:spPr>
          <a:xfrm>
            <a:off x="250999" y="4062463"/>
            <a:ext cx="1371530" cy="369332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CPD</a:t>
            </a:r>
          </a:p>
        </p:txBody>
      </p: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D6592002-C320-419B-9A08-EF09C0F84DC9}"/>
              </a:ext>
            </a:extLst>
          </p:cNvPr>
          <p:cNvCxnSpPr>
            <a:cxnSpLocks/>
            <a:stCxn id="4" idx="1"/>
            <a:endCxn id="72" idx="3"/>
          </p:cNvCxnSpPr>
          <p:nvPr/>
        </p:nvCxnSpPr>
        <p:spPr>
          <a:xfrm rot="10800000">
            <a:off x="1622530" y="2284251"/>
            <a:ext cx="822913" cy="1208601"/>
          </a:xfrm>
          <a:prstGeom prst="bentConnector3">
            <a:avLst>
              <a:gd name="adj1" fmla="val 50000"/>
            </a:avLst>
          </a:prstGeom>
          <a:ln w="190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8E5098C3-2D9D-413E-8B3B-E855123994B8}"/>
              </a:ext>
            </a:extLst>
          </p:cNvPr>
          <p:cNvCxnSpPr>
            <a:cxnSpLocks/>
            <a:stCxn id="4" idx="1"/>
            <a:endCxn id="71" idx="3"/>
          </p:cNvCxnSpPr>
          <p:nvPr/>
        </p:nvCxnSpPr>
        <p:spPr>
          <a:xfrm rot="10800000">
            <a:off x="1622530" y="3265691"/>
            <a:ext cx="822913" cy="227161"/>
          </a:xfrm>
          <a:prstGeom prst="bentConnector3">
            <a:avLst>
              <a:gd name="adj1" fmla="val 50000"/>
            </a:avLst>
          </a:prstGeom>
          <a:ln w="190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10A986C7-EA3F-4CC5-9ACE-09244DE6DD9D}"/>
              </a:ext>
            </a:extLst>
          </p:cNvPr>
          <p:cNvCxnSpPr>
            <a:cxnSpLocks/>
            <a:stCxn id="4" idx="1"/>
            <a:endCxn id="73" idx="3"/>
          </p:cNvCxnSpPr>
          <p:nvPr/>
        </p:nvCxnSpPr>
        <p:spPr>
          <a:xfrm rot="10800000" flipV="1">
            <a:off x="1622530" y="3492851"/>
            <a:ext cx="822913" cy="754278"/>
          </a:xfrm>
          <a:prstGeom prst="bentConnector3">
            <a:avLst>
              <a:gd name="adj1" fmla="val 50000"/>
            </a:avLst>
          </a:prstGeom>
          <a:ln w="190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14DA8C47-CAC8-4980-938F-825649E7C9D2}"/>
              </a:ext>
            </a:extLst>
          </p:cNvPr>
          <p:cNvCxnSpPr>
            <a:cxnSpLocks/>
            <a:stCxn id="5" idx="1"/>
            <a:endCxn id="72" idx="3"/>
          </p:cNvCxnSpPr>
          <p:nvPr/>
        </p:nvCxnSpPr>
        <p:spPr>
          <a:xfrm rot="10800000">
            <a:off x="1622530" y="2284250"/>
            <a:ext cx="822913" cy="400498"/>
          </a:xfrm>
          <a:prstGeom prst="bentConnector3">
            <a:avLst>
              <a:gd name="adj1" fmla="val 50000"/>
            </a:avLst>
          </a:prstGeom>
          <a:ln w="19050">
            <a:solidFill>
              <a:srgbClr val="FF99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7766ED62-FDF5-4D24-8465-DAD0748D6FCA}"/>
              </a:ext>
            </a:extLst>
          </p:cNvPr>
          <p:cNvCxnSpPr>
            <a:cxnSpLocks/>
            <a:stCxn id="5" idx="1"/>
            <a:endCxn id="71" idx="3"/>
          </p:cNvCxnSpPr>
          <p:nvPr/>
        </p:nvCxnSpPr>
        <p:spPr>
          <a:xfrm rot="10800000" flipV="1">
            <a:off x="1622530" y="2684748"/>
            <a:ext cx="822913" cy="580942"/>
          </a:xfrm>
          <a:prstGeom prst="bentConnector3">
            <a:avLst>
              <a:gd name="adj1" fmla="val 50000"/>
            </a:avLst>
          </a:prstGeom>
          <a:ln w="1905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2BC2B68E-81A0-4451-AA92-58F67000984D}"/>
              </a:ext>
            </a:extLst>
          </p:cNvPr>
          <p:cNvSpPr txBox="1">
            <a:spLocks/>
          </p:cNvSpPr>
          <p:nvPr/>
        </p:nvSpPr>
        <p:spPr>
          <a:xfrm>
            <a:off x="5858085" y="6178768"/>
            <a:ext cx="3011146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“Cross-regulation”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3BDBFC63-6433-4AE7-A814-E8692E2F8674}"/>
              </a:ext>
            </a:extLst>
          </p:cNvPr>
          <p:cNvCxnSpPr>
            <a:cxnSpLocks/>
            <a:endCxn id="4" idx="3"/>
          </p:cNvCxnSpPr>
          <p:nvPr/>
        </p:nvCxnSpPr>
        <p:spPr>
          <a:xfrm rot="10800000">
            <a:off x="3345048" y="3492852"/>
            <a:ext cx="1193989" cy="227811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74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8" grpId="0"/>
    </p:bldLst>
  </p:timing>
</p:sld>
</file>

<file path=ppt/theme/theme1.xml><?xml version="1.0" encoding="utf-8"?>
<a:theme xmlns:a="http://schemas.openxmlformats.org/drawingml/2006/main" name="EngC presentation template 2015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ridge banner 1 text bo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legraph poles 2 text box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gs 1 text bo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Jet eng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No banner 1 text bo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rigami 1 text bo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Blank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A6F284865691439DBA4432F5787E05" ma:contentTypeVersion="2" ma:contentTypeDescription="Create a new document." ma:contentTypeScope="" ma:versionID="473708eefd0dd2500988f78761bc91b6">
  <xsd:schema xmlns:xsd="http://www.w3.org/2001/XMLSchema" xmlns:xs="http://www.w3.org/2001/XMLSchema" xmlns:p="http://schemas.microsoft.com/office/2006/metadata/properties" xmlns:ns1="http://schemas.microsoft.com/sharepoint/v3" xmlns:ns2="f55d804d-7289-4bb1-94a1-f5de6adec34b" targetNamespace="http://schemas.microsoft.com/office/2006/metadata/properties" ma:root="true" ma:fieldsID="9df5d1b485b7bdc4f3d040d1898aa0f8" ns1:_="" ns2:_="">
    <xsd:import namespace="http://schemas.microsoft.com/sharepoint/v3"/>
    <xsd:import namespace="f55d804d-7289-4bb1-94a1-f5de6adec34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5d804d-7289-4bb1-94a1-f5de6adec34b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914E6C5B-E3AE-45C1-8EBC-2FD87E3A23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428AE5-3686-4386-BFDE-B776B4543AB5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55d804d-7289-4bb1-94a1-f5de6adec34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94CBBF9-6914-47A4-A8EA-D7C1616724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55d804d-7289-4bb1-94a1-f5de6adec3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D996BEB-60E6-4CC3-95C8-666A4E0E472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EngC presentation template 2015 final</Template>
  <TotalTime>803</TotalTime>
  <Words>533</Words>
  <Application>Microsoft Office PowerPoint</Application>
  <PresentationFormat>On-screen Show (4:3)</PresentationFormat>
  <Paragraphs>92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ＭＳ Ｐゴシック</vt:lpstr>
      <vt:lpstr>Arial</vt:lpstr>
      <vt:lpstr>Calibri</vt:lpstr>
      <vt:lpstr>Wingdings</vt:lpstr>
      <vt:lpstr>EngC presentation template 2015 final</vt:lpstr>
      <vt:lpstr>End slide</vt:lpstr>
      <vt:lpstr>Bridge banner 1 text box</vt:lpstr>
      <vt:lpstr>Telegraph poles 2 text boxes</vt:lpstr>
      <vt:lpstr>Cogs 1 text box</vt:lpstr>
      <vt:lpstr>Jet engine</vt:lpstr>
      <vt:lpstr>No banner 1 text box</vt:lpstr>
      <vt:lpstr>Origami 1 text box</vt:lpstr>
      <vt:lpstr>Blank Master</vt:lpstr>
      <vt:lpstr>Standards for Ethical Conduct in UK Engineering</vt:lpstr>
      <vt:lpstr>Ethical Principles – Pocket Version</vt:lpstr>
      <vt:lpstr>PowerPoint Presentation</vt:lpstr>
      <vt:lpstr>2018 Consultation on Standards</vt:lpstr>
      <vt:lpstr>PowerPoint Presentation</vt:lpstr>
      <vt:lpstr>PowerPoint Presentation</vt:lpstr>
      <vt:lpstr>Ethics in Engineering: Personal Reflections</vt:lpstr>
      <vt:lpstr>The Engineering Council as a setter of Standards</vt:lpstr>
      <vt:lpstr>Engineering Council as Regulator</vt:lpstr>
      <vt:lpstr>Engineering Council as Regulator</vt:lpstr>
      <vt:lpstr>Formation of Engineers: Pitching Ethics Appropriately</vt:lpstr>
      <vt:lpstr>PowerPoint Presentation</vt:lpstr>
      <vt:lpstr>Formation of Engineers: Pitching Ethics Appropriately</vt:lpstr>
      <vt:lpstr>Embedding Ethical Principles: 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Retreat 2015 Docs for Outcome Report</dc:title>
  <dc:creator>Tammy Simmons</dc:creator>
  <cp:lastModifiedBy>Deborah Seddon</cp:lastModifiedBy>
  <cp:revision>88</cp:revision>
  <dcterms:created xsi:type="dcterms:W3CDTF">2015-08-07T13:54:49Z</dcterms:created>
  <dcterms:modified xsi:type="dcterms:W3CDTF">2018-09-04T10:44:46Z</dcterms:modified>
  <cp:category>Presentation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0x01010021A6F284865691439DBA4432F5787E05</vt:lpwstr>
  </property>
  <property fmtid="{D5CDD505-2E9C-101B-9397-08002B2CF9AE}" pid="3" name="PEI">
    <vt:lpwstr/>
  </property>
  <property fmtid="{D5CDD505-2E9C-101B-9397-08002B2CF9AE}" pid="4" name="Document Frequency">
    <vt:lpwstr/>
  </property>
  <property fmtid="{D5CDD505-2E9C-101B-9397-08002B2CF9AE}" pid="5" name="Topic">
    <vt:lpwstr/>
  </property>
  <property fmtid="{D5CDD505-2E9C-101B-9397-08002B2CF9AE}" pid="6" name="Meeting/Workgroup">
    <vt:lpwstr/>
  </property>
  <property fmtid="{D5CDD505-2E9C-101B-9397-08002B2CF9AE}" pid="7" name="Document Type">
    <vt:lpwstr/>
  </property>
  <property fmtid="{D5CDD505-2E9C-101B-9397-08002B2CF9AE}" pid="8" name="Professional Title">
    <vt:lpwstr/>
  </property>
  <property fmtid="{D5CDD505-2E9C-101B-9397-08002B2CF9AE}" pid="9" name="PA">
    <vt:lpwstr/>
  </property>
  <property fmtid="{D5CDD505-2E9C-101B-9397-08002B2CF9AE}" pid="10" name="Professional TitleTaxHTField0">
    <vt:lpwstr/>
  </property>
  <property fmtid="{D5CDD505-2E9C-101B-9397-08002B2CF9AE}" pid="11" name="Document FrequencyTaxHTField0">
    <vt:lpwstr/>
  </property>
  <property fmtid="{D5CDD505-2E9C-101B-9397-08002B2CF9AE}" pid="12" name="TopicTaxHTField0">
    <vt:lpwstr/>
  </property>
  <property fmtid="{D5CDD505-2E9C-101B-9397-08002B2CF9AE}" pid="13" name="PEITaxHTField0">
    <vt:lpwstr/>
  </property>
  <property fmtid="{D5CDD505-2E9C-101B-9397-08002B2CF9AE}" pid="14" name="Meeting/WorkgroupTaxHTField0">
    <vt:lpwstr/>
  </property>
  <property fmtid="{D5CDD505-2E9C-101B-9397-08002B2CF9AE}" pid="15" name="PATaxHTField0">
    <vt:lpwstr/>
  </property>
  <property fmtid="{D5CDD505-2E9C-101B-9397-08002B2CF9AE}" pid="16" name="Document TypeTaxHTField0">
    <vt:lpwstr/>
  </property>
  <property fmtid="{D5CDD505-2E9C-101B-9397-08002B2CF9AE}" pid="17" name="TaxCatchAll">
    <vt:lpwstr/>
  </property>
</Properties>
</file>