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73" r:id="rId4"/>
    <p:sldId id="285" r:id="rId5"/>
    <p:sldId id="284" r:id="rId6"/>
    <p:sldId id="283" r:id="rId7"/>
    <p:sldId id="287" r:id="rId8"/>
    <p:sldId id="288" r:id="rId9"/>
    <p:sldId id="290" r:id="rId10"/>
    <p:sldId id="259" r:id="rId11"/>
    <p:sldId id="260" r:id="rId12"/>
    <p:sldId id="275" r:id="rId13"/>
    <p:sldId id="276" r:id="rId14"/>
    <p:sldId id="278" r:id="rId15"/>
    <p:sldId id="277" r:id="rId16"/>
    <p:sldId id="279" r:id="rId17"/>
    <p:sldId id="280" r:id="rId18"/>
    <p:sldId id="265"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917C5-8C44-42F4-94F7-31F51A12F970}" type="datetimeFigureOut">
              <a:rPr lang="it-IT" smtClean="0"/>
              <a:pPr/>
              <a:t>30/01/2013</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6BF62B-4330-4FAB-BE15-7C06F5424C2F}" type="slidenum">
              <a:rPr lang="it-IT" smtClean="0"/>
              <a:pPr/>
              <a:t>‹#›</a:t>
            </a:fld>
            <a:endParaRPr lang="it-IT"/>
          </a:p>
        </p:txBody>
      </p:sp>
    </p:spTree>
    <p:extLst>
      <p:ext uri="{BB962C8B-B14F-4D97-AF65-F5344CB8AC3E}">
        <p14:creationId xmlns:p14="http://schemas.microsoft.com/office/powerpoint/2010/main" val="136909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D2E3F6DC-C5AC-4B3D-BCA0-F37ECED3B38A}" type="slidenum">
              <a:rPr lang="en-GB"/>
              <a:pPr/>
              <a:t>1</a:t>
            </a:fld>
            <a:endParaRPr lang="en-GB"/>
          </a:p>
        </p:txBody>
      </p:sp>
      <p:sp>
        <p:nvSpPr>
          <p:cNvPr id="19457" name="Text Box 1"/>
          <p:cNvSpPr txBox="1">
            <a:spLocks noChangeArrowheads="1"/>
          </p:cNvSpPr>
          <p:nvPr/>
        </p:nvSpPr>
        <p:spPr bwMode="auto">
          <a:xfrm>
            <a:off x="1003786" y="695134"/>
            <a:ext cx="4847549" cy="3426794"/>
          </a:xfrm>
          <a:prstGeom prst="rect">
            <a:avLst/>
          </a:prstGeom>
          <a:solidFill>
            <a:srgbClr val="FFFFFF"/>
          </a:solidFill>
          <a:ln w="9360">
            <a:solidFill>
              <a:srgbClr val="000000"/>
            </a:solidFill>
            <a:miter lim="800000"/>
            <a:headEnd/>
            <a:tailEnd/>
          </a:ln>
          <a:effectLst/>
        </p:spPr>
        <p:txBody>
          <a:bodyPr wrap="none" lIns="80165" tIns="40083" rIns="80165" bIns="40083" anchor="ctr"/>
          <a:lstStyle/>
          <a:p>
            <a:endParaRPr lang="it-IT"/>
          </a:p>
        </p:txBody>
      </p:sp>
      <p:sp>
        <p:nvSpPr>
          <p:cNvPr id="19458" name="Rectangle 2"/>
          <p:cNvSpPr txBox="1">
            <a:spLocks noGrp="1" noChangeArrowheads="1"/>
          </p:cNvSpPr>
          <p:nvPr>
            <p:ph type="body"/>
          </p:nvPr>
        </p:nvSpPr>
        <p:spPr bwMode="auto">
          <a:xfrm>
            <a:off x="685512" y="4343231"/>
            <a:ext cx="5479776" cy="4108351"/>
          </a:xfrm>
          <a:prstGeom prst="rect">
            <a:avLst/>
          </a:prstGeom>
          <a:noFill/>
          <a:ln>
            <a:round/>
            <a:headEnd/>
            <a:tailEnd/>
          </a:ln>
        </p:spPr>
        <p:txBody>
          <a:bodyPr wrap="none" anchor="ct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50545446-80EF-42F1-9CD3-4DE3F88E5A9E}" type="slidenum">
              <a:rPr lang="en-GB"/>
              <a:pPr/>
              <a:t>2</a:t>
            </a:fld>
            <a:endParaRPr lang="en-GB"/>
          </a:p>
        </p:txBody>
      </p:sp>
      <p:sp>
        <p:nvSpPr>
          <p:cNvPr id="23553" name="Text Box 1"/>
          <p:cNvSpPr txBox="1">
            <a:spLocks noChangeArrowheads="1"/>
          </p:cNvSpPr>
          <p:nvPr/>
        </p:nvSpPr>
        <p:spPr bwMode="auto">
          <a:xfrm>
            <a:off x="1003786" y="695134"/>
            <a:ext cx="4847549" cy="3426794"/>
          </a:xfrm>
          <a:prstGeom prst="rect">
            <a:avLst/>
          </a:prstGeom>
          <a:solidFill>
            <a:srgbClr val="FFFFFF"/>
          </a:solidFill>
          <a:ln w="9360">
            <a:solidFill>
              <a:srgbClr val="000000"/>
            </a:solidFill>
            <a:miter lim="800000"/>
            <a:headEnd/>
            <a:tailEnd/>
          </a:ln>
          <a:effectLst/>
        </p:spPr>
        <p:txBody>
          <a:bodyPr wrap="none" lIns="80165" tIns="40083" rIns="80165" bIns="40083" anchor="ctr"/>
          <a:lstStyle/>
          <a:p>
            <a:endParaRPr lang="it-IT"/>
          </a:p>
        </p:txBody>
      </p:sp>
      <p:sp>
        <p:nvSpPr>
          <p:cNvPr id="23554" name="Rectangle 2"/>
          <p:cNvSpPr txBox="1">
            <a:spLocks noGrp="1" noChangeArrowheads="1"/>
          </p:cNvSpPr>
          <p:nvPr>
            <p:ph type="body"/>
          </p:nvPr>
        </p:nvSpPr>
        <p:spPr bwMode="auto">
          <a:xfrm>
            <a:off x="685512" y="4343231"/>
            <a:ext cx="5479776" cy="4108351"/>
          </a:xfrm>
          <a:prstGeom prst="rect">
            <a:avLst/>
          </a:prstGeom>
          <a:noFill/>
          <a:ln>
            <a:round/>
            <a:headEnd/>
            <a:tailEnd/>
          </a:ln>
        </p:spPr>
        <p:txBody>
          <a:bodyPr wrap="none" anchor="ct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E31CCCB0-A762-4388-A6AA-19FF5FB7B2D8}" type="slidenum">
              <a:rPr lang="en-GB"/>
              <a:pPr/>
              <a:t>10</a:t>
            </a:fld>
            <a:endParaRPr lang="en-GB"/>
          </a:p>
        </p:txBody>
      </p:sp>
      <p:sp>
        <p:nvSpPr>
          <p:cNvPr id="24577" name="Text Box 1"/>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p:spPr>
        <p:txBody>
          <a:bodyPr wrap="none" lIns="80165" tIns="40083" rIns="80165" bIns="40083" anchor="ctr"/>
          <a:lstStyle/>
          <a:p>
            <a:endParaRPr lang="it-IT"/>
          </a:p>
        </p:txBody>
      </p:sp>
      <p:sp>
        <p:nvSpPr>
          <p:cNvPr id="24578" name="Rectangle 2"/>
          <p:cNvSpPr txBox="1">
            <a:spLocks noGrp="1" noChangeArrowheads="1"/>
          </p:cNvSpPr>
          <p:nvPr>
            <p:ph type="body"/>
          </p:nvPr>
        </p:nvSpPr>
        <p:spPr bwMode="auto">
          <a:xfrm>
            <a:off x="685512" y="4343231"/>
            <a:ext cx="5479776" cy="4108351"/>
          </a:xfrm>
          <a:prstGeom prst="rect">
            <a:avLst/>
          </a:prstGeom>
          <a:noFill/>
          <a:ln>
            <a:round/>
            <a:headEnd/>
            <a:tailEnd/>
          </a:ln>
        </p:spPr>
        <p:txBody>
          <a:bodyPr wrap="none" anchor="ct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1"/>
          <p:cNvSpPr>
            <a:spLocks noGrp="1" noChangeArrowheads="1"/>
          </p:cNvSpPr>
          <p:nvPr>
            <p:ph type="sldNum"/>
          </p:nvPr>
        </p:nvSpPr>
        <p:spPr>
          <a:ln/>
        </p:spPr>
        <p:txBody>
          <a:bodyPr/>
          <a:lstStyle/>
          <a:p>
            <a:fld id="{80B9B21E-6A8A-4768-942B-D223355CFEF5}" type="slidenum">
              <a:rPr lang="en-GB"/>
              <a:pPr/>
              <a:t>11</a:t>
            </a:fld>
            <a:endParaRPr lang="en-GB"/>
          </a:p>
        </p:txBody>
      </p:sp>
      <p:sp>
        <p:nvSpPr>
          <p:cNvPr id="25601" name="Text Box 1"/>
          <p:cNvSpPr txBox="1">
            <a:spLocks noChangeArrowheads="1"/>
          </p:cNvSpPr>
          <p:nvPr/>
        </p:nvSpPr>
        <p:spPr bwMode="auto">
          <a:xfrm>
            <a:off x="1003786" y="695134"/>
            <a:ext cx="4848989" cy="3428152"/>
          </a:xfrm>
          <a:prstGeom prst="rect">
            <a:avLst/>
          </a:prstGeom>
          <a:solidFill>
            <a:srgbClr val="FFFFFF"/>
          </a:solidFill>
          <a:ln w="9360">
            <a:solidFill>
              <a:srgbClr val="000000"/>
            </a:solidFill>
            <a:miter lim="800000"/>
            <a:headEnd/>
            <a:tailEnd/>
          </a:ln>
          <a:effectLst/>
        </p:spPr>
        <p:txBody>
          <a:bodyPr wrap="none" lIns="80165" tIns="40083" rIns="80165" bIns="40083" anchor="ctr"/>
          <a:lstStyle/>
          <a:p>
            <a:endParaRPr lang="it-IT"/>
          </a:p>
        </p:txBody>
      </p:sp>
      <p:sp>
        <p:nvSpPr>
          <p:cNvPr id="25602" name="Rectangle 2"/>
          <p:cNvSpPr txBox="1">
            <a:spLocks noGrp="1" noChangeArrowheads="1"/>
          </p:cNvSpPr>
          <p:nvPr>
            <p:ph type="body"/>
          </p:nvPr>
        </p:nvSpPr>
        <p:spPr bwMode="auto">
          <a:xfrm>
            <a:off x="685512" y="4343231"/>
            <a:ext cx="5479776" cy="4108351"/>
          </a:xfrm>
          <a:prstGeom prst="rect">
            <a:avLst/>
          </a:prstGeom>
          <a:noFill/>
          <a:ln>
            <a:round/>
            <a:headEnd/>
            <a:tailEnd/>
          </a:ln>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6480" y="273629"/>
            <a:ext cx="8219520" cy="1136280"/>
          </a:xfrm>
        </p:spPr>
        <p:txBody>
          <a:bodyPr/>
          <a:lstStyle/>
          <a:p>
            <a:r>
              <a:rPr lang="en-US" smtClean="0"/>
              <a:t>Click to edit Master title style</a:t>
            </a:r>
            <a:endParaRPr lang="it-IT"/>
          </a:p>
        </p:txBody>
      </p:sp>
      <p:sp>
        <p:nvSpPr>
          <p:cNvPr id="3" name="Date Placeholder 2"/>
          <p:cNvSpPr>
            <a:spLocks noGrp="1"/>
          </p:cNvSpPr>
          <p:nvPr>
            <p:ph type="dt" idx="10"/>
          </p:nvPr>
        </p:nvSpPr>
        <p:spPr>
          <a:xfrm>
            <a:off x="456481" y="6247376"/>
            <a:ext cx="2121120" cy="463729"/>
          </a:xfrm>
        </p:spPr>
        <p:txBody>
          <a:bodyPr/>
          <a:lstStyle>
            <a:lvl1pPr>
              <a:defRPr/>
            </a:lvl1pPr>
          </a:lstStyle>
          <a:p>
            <a:endParaRPr lang="en-GB"/>
          </a:p>
        </p:txBody>
      </p:sp>
      <p:sp>
        <p:nvSpPr>
          <p:cNvPr id="4" name="Footer Placeholder 3"/>
          <p:cNvSpPr>
            <a:spLocks noGrp="1"/>
          </p:cNvSpPr>
          <p:nvPr>
            <p:ph type="ftr" idx="11"/>
          </p:nvPr>
        </p:nvSpPr>
        <p:spPr>
          <a:xfrm>
            <a:off x="3127681" y="6247376"/>
            <a:ext cx="2890080" cy="463729"/>
          </a:xfrm>
        </p:spPr>
        <p:txBody>
          <a:bodyPr/>
          <a:lstStyle>
            <a:lvl1pPr>
              <a:defRPr/>
            </a:lvl1pPr>
          </a:lstStyle>
          <a:p>
            <a:endParaRPr lang="en-GB"/>
          </a:p>
        </p:txBody>
      </p:sp>
      <p:sp>
        <p:nvSpPr>
          <p:cNvPr id="5" name="Slide Number Placeholder 4"/>
          <p:cNvSpPr>
            <a:spLocks noGrp="1"/>
          </p:cNvSpPr>
          <p:nvPr>
            <p:ph type="sldNum" idx="12"/>
          </p:nvPr>
        </p:nvSpPr>
        <p:spPr>
          <a:xfrm>
            <a:off x="6556321" y="6247376"/>
            <a:ext cx="2121120" cy="463729"/>
          </a:xfrm>
        </p:spPr>
        <p:txBody>
          <a:bodyPr/>
          <a:lstStyle>
            <a:lvl1pPr>
              <a:defRPr/>
            </a:lvl1pPr>
          </a:lstStyle>
          <a:p>
            <a:fld id="{7534DC7F-F79A-4E9A-91FC-247A4A127AC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642E2-AC85-493B-A2B2-6F2F709BBEDF}" type="datetimeFigureOut">
              <a:rPr lang="it-IT" smtClean="0"/>
              <a:pPr/>
              <a:t>30/01/2013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A48D1F3-1B15-4AF0-A6CE-C2C7D38B2EF8}"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alpha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642E2-AC85-493B-A2B2-6F2F709BBEDF}" type="datetimeFigureOut">
              <a:rPr lang="it-IT" smtClean="0"/>
              <a:pPr/>
              <a:t>30/01/2013</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8D1F3-1B15-4AF0-A6CE-C2C7D38B2EF8}"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bl.uk/catalogues/illuminatedmanuscripts/record.asp?MSID=6647&amp;CollID=28&amp;NStart=943"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4294967295"/>
          </p:nvPr>
        </p:nvSpPr>
        <p:spPr bwMode="auto">
          <a:xfrm>
            <a:off x="3276600" y="4953000"/>
            <a:ext cx="2736305" cy="1023938"/>
          </a:xfrm>
          <a:prstGeom prst="rect">
            <a:avLst/>
          </a:prstGeom>
          <a:noFill/>
          <a:ln/>
        </p:spPr>
        <p:txBody>
          <a:bodyPr lIns="0" tIns="0" rIns="0" bIns="0">
            <a:normAutofit lnSpcReduction="10000"/>
          </a:bodyPr>
          <a:lstStyle/>
          <a:p>
            <a:pPr marL="0" indent="0" algn="ctr">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it-IT" sz="2000" b="1" dirty="0" smtClean="0">
              <a:latin typeface="Georgia" pitchFamily="18" charset="0"/>
            </a:endParaRPr>
          </a:p>
          <a:p>
            <a:pPr marL="0" indent="0" algn="ctr">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it-IT" sz="2000" b="1" dirty="0" smtClean="0">
              <a:latin typeface="Georgia" pitchFamily="18" charset="0"/>
            </a:endParaRPr>
          </a:p>
          <a:p>
            <a:pPr marL="0" indent="0" algn="ctr">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sz="2200" b="1" dirty="0" smtClean="0">
                <a:latin typeface="Georgia" pitchFamily="18" charset="0"/>
              </a:rPr>
              <a:t>Anna </a:t>
            </a:r>
            <a:r>
              <a:rPr lang="it-IT" sz="2200" b="1" dirty="0">
                <a:latin typeface="Georgia" pitchFamily="18" charset="0"/>
              </a:rPr>
              <a:t>Pegoretti</a:t>
            </a:r>
            <a:r>
              <a:rPr lang="it-IT" sz="2200" b="1" dirty="0" smtClean="0">
                <a:latin typeface="Georgia" pitchFamily="18" charset="0"/>
              </a:rPr>
              <a:t> </a:t>
            </a:r>
          </a:p>
        </p:txBody>
      </p:sp>
      <p:sp>
        <p:nvSpPr>
          <p:cNvPr id="20481" name="Rectangle 1"/>
          <p:cNvSpPr>
            <a:spLocks noGrp="1" noChangeArrowheads="1"/>
          </p:cNvSpPr>
          <p:nvPr>
            <p:ph type="title"/>
          </p:nvPr>
        </p:nvSpPr>
        <p:spPr bwMode="auto">
          <a:xfrm>
            <a:off x="-2805" y="932277"/>
            <a:ext cx="9082935"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200" b="1" i="0" u="none" strike="noStrike" cap="none" normalizeH="0" baseline="0" dirty="0" smtClean="0">
                <a:ln>
                  <a:noFill/>
                </a:ln>
                <a:solidFill>
                  <a:schemeClr val="tx1"/>
                </a:solidFill>
                <a:effectLst/>
                <a:latin typeface="Georgia" pitchFamily="18" charset="0"/>
                <a:ea typeface="Times New Roman" pitchFamily="18" charset="0"/>
                <a:cs typeface="Tahoma" pitchFamily="34" charset="0"/>
              </a:rPr>
              <a:t>Mendicant Orders and Literature </a:t>
            </a:r>
            <a:br>
              <a:rPr kumimoji="0" lang="en-GB" sz="2200" b="1" i="0" u="none" strike="noStrike" cap="none" normalizeH="0" baseline="0" dirty="0" smtClean="0">
                <a:ln>
                  <a:noFill/>
                </a:ln>
                <a:solidFill>
                  <a:schemeClr val="tx1"/>
                </a:solidFill>
                <a:effectLst/>
                <a:latin typeface="Georgia" pitchFamily="18" charset="0"/>
                <a:ea typeface="Times New Roman" pitchFamily="18" charset="0"/>
                <a:cs typeface="Tahoma" pitchFamily="34" charset="0"/>
              </a:rPr>
            </a:br>
            <a:r>
              <a:rPr kumimoji="0" lang="en-GB" sz="2200" b="1" i="0" u="none" strike="noStrike" cap="none" normalizeH="0" baseline="0" dirty="0" smtClean="0">
                <a:ln>
                  <a:noFill/>
                </a:ln>
                <a:solidFill>
                  <a:schemeClr val="tx1"/>
                </a:solidFill>
                <a:effectLst/>
                <a:latin typeface="Georgia" pitchFamily="18" charset="0"/>
                <a:ea typeface="Times New Roman" pitchFamily="18" charset="0"/>
                <a:cs typeface="Tahoma" pitchFamily="34" charset="0"/>
              </a:rPr>
              <a:t>in Italy (13</a:t>
            </a:r>
            <a:r>
              <a:rPr kumimoji="0" lang="en-GB" sz="2200" b="1" i="0" u="none" strike="noStrike" cap="none" normalizeH="0" baseline="30000" dirty="0" smtClean="0">
                <a:ln>
                  <a:noFill/>
                </a:ln>
                <a:solidFill>
                  <a:schemeClr val="tx1"/>
                </a:solidFill>
                <a:effectLst/>
                <a:latin typeface="Georgia" pitchFamily="18" charset="0"/>
                <a:ea typeface="Times New Roman" pitchFamily="18" charset="0"/>
                <a:cs typeface="Tahoma" pitchFamily="34" charset="0"/>
              </a:rPr>
              <a:t>th</a:t>
            </a:r>
            <a:r>
              <a:rPr kumimoji="0" lang="en-GB" sz="2200" b="1" i="0" u="none" strike="noStrike" cap="none" normalizeH="0" baseline="0" dirty="0" smtClean="0">
                <a:ln>
                  <a:noFill/>
                </a:ln>
                <a:solidFill>
                  <a:schemeClr val="tx1"/>
                </a:solidFill>
                <a:effectLst/>
                <a:latin typeface="Georgia" pitchFamily="18" charset="0"/>
                <a:ea typeface="Times New Roman" pitchFamily="18" charset="0"/>
                <a:cs typeface="Tahoma" pitchFamily="34" charset="0"/>
              </a:rPr>
              <a:t>-14</a:t>
            </a:r>
            <a:r>
              <a:rPr kumimoji="0" lang="en-GB" sz="2200" b="1" i="0" u="none" strike="noStrike" cap="none" normalizeH="0" baseline="30000" dirty="0" smtClean="0">
                <a:ln>
                  <a:noFill/>
                </a:ln>
                <a:solidFill>
                  <a:schemeClr val="tx1"/>
                </a:solidFill>
                <a:effectLst/>
                <a:latin typeface="Georgia" pitchFamily="18" charset="0"/>
                <a:ea typeface="Times New Roman" pitchFamily="18" charset="0"/>
                <a:cs typeface="Tahoma" pitchFamily="34" charset="0"/>
              </a:rPr>
              <a:t>th</a:t>
            </a:r>
            <a:r>
              <a:rPr kumimoji="0" lang="en-GB" sz="2200" b="1" i="0" u="none" strike="noStrike" cap="none" normalizeH="0" baseline="0" dirty="0" smtClean="0">
                <a:ln>
                  <a:noFill/>
                </a:ln>
                <a:solidFill>
                  <a:schemeClr val="tx1"/>
                </a:solidFill>
                <a:effectLst/>
                <a:latin typeface="Georgia" pitchFamily="18" charset="0"/>
                <a:ea typeface="Times New Roman" pitchFamily="18" charset="0"/>
                <a:cs typeface="Tahoma" pitchFamily="34" charset="0"/>
              </a:rPr>
              <a:t> Centuries)</a:t>
            </a:r>
            <a:endParaRPr kumimoji="0" lang="it-IT"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r>
            <a:br>
              <a:rPr kumimoji="0" lang="en-GB" sz="1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br>
            <a:r>
              <a:rPr kumimoji="0" lang="en-GB" sz="16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4. The Books of Friars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2667000" y="2971800"/>
            <a:ext cx="3888432" cy="1692771"/>
          </a:xfrm>
          <a:prstGeom prst="rect">
            <a:avLst/>
          </a:prstGeom>
        </p:spPr>
        <p:txBody>
          <a:bodyPr wrap="square">
            <a:spAutoFit/>
          </a:bodyPr>
          <a:lstStyle/>
          <a:p>
            <a:pPr algn="ctr"/>
            <a:r>
              <a:rPr lang="en-GB" sz="2600" b="1" i="1" dirty="0" smtClean="0">
                <a:latin typeface="Georgia" pitchFamily="18" charset="0"/>
              </a:rPr>
              <a:t>The Dominicans Read Dante: The MS </a:t>
            </a:r>
            <a:r>
              <a:rPr lang="en-GB" sz="2600" b="1" i="1" dirty="0" err="1" smtClean="0">
                <a:latin typeface="Georgia" pitchFamily="18" charset="0"/>
              </a:rPr>
              <a:t>Egerton</a:t>
            </a:r>
            <a:r>
              <a:rPr lang="en-GB" sz="2600" b="1" i="1" dirty="0" smtClean="0">
                <a:latin typeface="Georgia" pitchFamily="18" charset="0"/>
              </a:rPr>
              <a:t> 943 of the British Library</a:t>
            </a:r>
            <a:endParaRPr lang="it-IT" sz="2600" b="1" i="1" dirty="0">
              <a:latin typeface="Georgia"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6481" y="313953"/>
            <a:ext cx="8228160" cy="1062832"/>
          </a:xfrm>
          <a:ln/>
        </p:spPr>
        <p:txBody>
          <a:bodyPr/>
          <a:lstStyle/>
          <a:p>
            <a:pPr>
              <a:lnSpc>
                <a:spcPct val="95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b="1" dirty="0">
                <a:latin typeface="Times New Roman" pitchFamily="16" charset="0"/>
              </a:rPr>
              <a:t>Latin glosses</a:t>
            </a:r>
          </a:p>
        </p:txBody>
      </p:sp>
      <p:sp>
        <p:nvSpPr>
          <p:cNvPr id="8194" name="Rectangle 2"/>
          <p:cNvSpPr>
            <a:spLocks noGrp="1" noChangeArrowheads="1"/>
          </p:cNvSpPr>
          <p:nvPr>
            <p:ph type="subTitle" idx="4294967295"/>
          </p:nvPr>
        </p:nvSpPr>
        <p:spPr bwMode="auto">
          <a:xfrm>
            <a:off x="489600" y="1468954"/>
            <a:ext cx="8228160" cy="4735217"/>
          </a:xfrm>
          <a:prstGeom prst="rect">
            <a:avLst/>
          </a:prstGeom>
          <a:noFill/>
          <a:ln/>
        </p:spPr>
        <p:txBody>
          <a:bodyPr lIns="0" tIns="0" rIns="0" bIns="0" anchor="ctr">
            <a:normAutofit fontScale="92500" lnSpcReduction="10000"/>
          </a:bodyPr>
          <a:lstStyle/>
          <a:p>
            <a:pPr marL="0" indent="0">
              <a:lnSpc>
                <a:spcPct val="95000"/>
              </a:lnSpc>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rPr>
              <a:t>1</a:t>
            </a:r>
            <a:r>
              <a:rPr lang="en-GB" baseline="33000" dirty="0">
                <a:latin typeface="Times New Roman" pitchFamily="16" charset="0"/>
              </a:rPr>
              <a:t>st</a:t>
            </a:r>
            <a:r>
              <a:rPr lang="en-GB" dirty="0">
                <a:latin typeface="Times New Roman" pitchFamily="16" charset="0"/>
              </a:rPr>
              <a:t> commentary: Lombard Anonymous (</a:t>
            </a:r>
            <a:r>
              <a:rPr lang="en-GB" b="1" dirty="0">
                <a:latin typeface="Times New Roman" pitchFamily="16" charset="0"/>
              </a:rPr>
              <a:t>Al</a:t>
            </a:r>
            <a:r>
              <a:rPr lang="en-GB" dirty="0">
                <a:latin typeface="Times New Roman" pitchFamily="16" charset="0"/>
              </a:rPr>
              <a:t>), by </a:t>
            </a:r>
            <a:r>
              <a:rPr lang="en-GB" dirty="0" smtClean="0">
                <a:latin typeface="Times New Roman" pitchFamily="16" charset="0"/>
              </a:rPr>
              <a:t>1326</a:t>
            </a:r>
            <a:r>
              <a:rPr lang="en-GB" dirty="0">
                <a:latin typeface="Times New Roman" pitchFamily="16" charset="0"/>
              </a:rPr>
              <a:t>; scattered glosses to </a:t>
            </a:r>
            <a:r>
              <a:rPr lang="en-GB" i="1" dirty="0">
                <a:latin typeface="Times New Roman" pitchFamily="16" charset="0"/>
              </a:rPr>
              <a:t>Inferno</a:t>
            </a:r>
            <a:r>
              <a:rPr lang="en-GB" dirty="0">
                <a:latin typeface="Times New Roman" pitchFamily="16" charset="0"/>
              </a:rPr>
              <a:t> and </a:t>
            </a:r>
            <a:r>
              <a:rPr lang="en-GB" i="1" dirty="0" err="1">
                <a:latin typeface="Times New Roman" pitchFamily="16" charset="0"/>
              </a:rPr>
              <a:t>Purgatorio</a:t>
            </a:r>
            <a:endParaRPr lang="en-GB" i="1" dirty="0">
              <a:latin typeface="Times New Roman" pitchFamily="16" charset="0"/>
            </a:endParaRP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dirty="0">
              <a:latin typeface="Times New Roman" pitchFamily="16" charset="0"/>
            </a:endParaRPr>
          </a:p>
          <a:p>
            <a:pPr marL="0" indent="0">
              <a:lnSpc>
                <a:spcPct val="95000"/>
              </a:lnSpc>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rPr>
              <a:t>2</a:t>
            </a:r>
            <a:r>
              <a:rPr lang="en-GB" baseline="33000" dirty="0">
                <a:latin typeface="Times New Roman" pitchFamily="16" charset="0"/>
              </a:rPr>
              <a:t>nd</a:t>
            </a:r>
            <a:r>
              <a:rPr lang="en-GB" dirty="0">
                <a:latin typeface="Times New Roman" pitchFamily="16" charset="0"/>
              </a:rPr>
              <a:t> commentary: Theologian Anonymous (</a:t>
            </a:r>
            <a:r>
              <a:rPr lang="en-GB" b="1" dirty="0">
                <a:latin typeface="Times New Roman" pitchFamily="16" charset="0"/>
              </a:rPr>
              <a:t>At</a:t>
            </a:r>
            <a:r>
              <a:rPr lang="en-GB" dirty="0">
                <a:latin typeface="Times New Roman" pitchFamily="16" charset="0"/>
              </a:rPr>
              <a:t>),</a:t>
            </a:r>
            <a:r>
              <a:rPr lang="en-GB" dirty="0" smtClean="0">
                <a:latin typeface="Times New Roman" pitchFamily="16" charset="0"/>
              </a:rPr>
              <a:t> </a:t>
            </a:r>
            <a:r>
              <a:rPr lang="en-GB" dirty="0">
                <a:latin typeface="Times New Roman" pitchFamily="16" charset="0"/>
              </a:rPr>
              <a:t>D</a:t>
            </a:r>
            <a:r>
              <a:rPr lang="en-GB" dirty="0" smtClean="0">
                <a:latin typeface="Times New Roman" pitchFamily="16" charset="0"/>
              </a:rPr>
              <a:t>ominican </a:t>
            </a:r>
            <a:r>
              <a:rPr lang="en-GB" dirty="0">
                <a:latin typeface="Times New Roman" pitchFamily="16" charset="0"/>
              </a:rPr>
              <a:t>friar, 1326-1336 </a:t>
            </a:r>
            <a:r>
              <a:rPr lang="en-GB" i="1" dirty="0">
                <a:latin typeface="Times New Roman" pitchFamily="16" charset="0"/>
              </a:rPr>
              <a:t>circa </a:t>
            </a:r>
            <a:r>
              <a:rPr lang="en-GB" dirty="0">
                <a:latin typeface="Times New Roman" pitchFamily="16" charset="0"/>
              </a:rPr>
              <a:t>= Al + new glosses to </a:t>
            </a:r>
            <a:r>
              <a:rPr lang="en-GB" i="1" dirty="0">
                <a:latin typeface="Times New Roman" pitchFamily="16" charset="0"/>
              </a:rPr>
              <a:t>Inferno</a:t>
            </a:r>
            <a:r>
              <a:rPr lang="en-GB" dirty="0">
                <a:latin typeface="Times New Roman" pitchFamily="16" charset="0"/>
              </a:rPr>
              <a:t> (+ commentary to </a:t>
            </a:r>
            <a:r>
              <a:rPr lang="en-GB" i="1" dirty="0">
                <a:latin typeface="Times New Roman" pitchFamily="16" charset="0"/>
              </a:rPr>
              <a:t>Par</a:t>
            </a:r>
            <a:r>
              <a:rPr lang="en-GB" dirty="0">
                <a:latin typeface="Times New Roman" pitchFamily="16" charset="0"/>
              </a:rPr>
              <a:t>. I-XI 68 only in </a:t>
            </a:r>
            <a:r>
              <a:rPr lang="en-GB" dirty="0" err="1">
                <a:latin typeface="Times New Roman" pitchFamily="16" charset="0"/>
              </a:rPr>
              <a:t>Eg</a:t>
            </a:r>
            <a:r>
              <a:rPr lang="en-GB" dirty="0">
                <a:latin typeface="Times New Roman" pitchFamily="16" charset="0"/>
              </a:rPr>
              <a:t>)</a:t>
            </a:r>
            <a:r>
              <a:rPr lang="x-none" dirty="0">
                <a:latin typeface="Times New Roman" pitchFamily="16" charset="0"/>
                <a:cs typeface="Times New Roman" pitchFamily="16" charset="0"/>
              </a:rPr>
              <a:t>‏</a:t>
            </a:r>
            <a:endParaRPr lang="en-GB" dirty="0">
              <a:latin typeface="Times New Roman" pitchFamily="16" charset="0"/>
            </a:endParaRPr>
          </a:p>
          <a:p>
            <a:pPr marL="0" indent="0">
              <a:lnSpc>
                <a:spcPct val="95000"/>
              </a:lnSpc>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dirty="0">
              <a:latin typeface="Times New Roman" pitchFamily="16" charset="0"/>
            </a:endParaRP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smtClean="0">
                <a:latin typeface="Times New Roman" pitchFamily="16" charset="0"/>
                <a:cs typeface="Times New Roman" pitchFamily="16" charset="0"/>
              </a:rPr>
              <a:t>    </a:t>
            </a:r>
            <a:r>
              <a:rPr lang="en-GB" dirty="0">
                <a:latin typeface="Times New Roman" pitchFamily="16" charset="0"/>
                <a:cs typeface="Times New Roman" pitchFamily="16" charset="0"/>
              </a:rPr>
              <a:t>			</a:t>
            </a:r>
            <a:r>
              <a:rPr lang="en-GB" sz="2400" dirty="0">
                <a:latin typeface="Times New Roman" pitchFamily="16" charset="0"/>
                <a:cs typeface="Times New Roman" pitchFamily="16" charset="0"/>
              </a:rPr>
              <a:t>small hand (α) = Al</a:t>
            </a: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400" b="1" dirty="0" smtClean="0">
                <a:latin typeface="Times New Roman" pitchFamily="16" charset="0"/>
                <a:cs typeface="Times New Roman" pitchFamily="16" charset="0"/>
              </a:rPr>
              <a:t>   </a:t>
            </a:r>
            <a:r>
              <a:rPr lang="en-GB" sz="2400" b="1" dirty="0" err="1" smtClean="0">
                <a:latin typeface="Times New Roman" pitchFamily="16" charset="0"/>
                <a:cs typeface="Times New Roman" pitchFamily="16" charset="0"/>
              </a:rPr>
              <a:t>Eg</a:t>
            </a:r>
            <a:endParaRPr lang="en-GB" sz="2400" b="1" dirty="0">
              <a:latin typeface="Times New Roman" pitchFamily="16" charset="0"/>
              <a:cs typeface="Times New Roman" pitchFamily="16" charset="0"/>
            </a:endParaRP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cs typeface="Times New Roman" pitchFamily="16" charset="0"/>
              </a:rPr>
              <a:t>				</a:t>
            </a:r>
            <a:r>
              <a:rPr lang="en-GB" sz="2400" dirty="0">
                <a:latin typeface="Times New Roman" pitchFamily="16" charset="0"/>
                <a:cs typeface="Times New Roman" pitchFamily="16" charset="0"/>
              </a:rPr>
              <a:t>large hand (β) = At</a:t>
            </a:r>
            <a:r>
              <a:rPr lang="en-GB" dirty="0">
                <a:latin typeface="Times New Roman" pitchFamily="16" charset="0"/>
              </a:rPr>
              <a:t>	</a:t>
            </a:r>
          </a:p>
        </p:txBody>
      </p:sp>
      <p:sp>
        <p:nvSpPr>
          <p:cNvPr id="8195" name="AutoShape 3"/>
          <p:cNvSpPr>
            <a:spLocks noChangeArrowheads="1"/>
          </p:cNvSpPr>
          <p:nvPr/>
        </p:nvSpPr>
        <p:spPr bwMode="auto">
          <a:xfrm>
            <a:off x="4114080" y="2645558"/>
            <a:ext cx="489600" cy="326914"/>
          </a:xfrm>
          <a:prstGeom prst="downArrow">
            <a:avLst>
              <a:gd name="adj1" fmla="val 50000"/>
              <a:gd name="adj2" fmla="val 25000"/>
            </a:avLst>
          </a:prstGeom>
          <a:solidFill>
            <a:srgbClr val="FFCC99"/>
          </a:solidFill>
          <a:ln w="9360">
            <a:solidFill>
              <a:srgbClr val="000000"/>
            </a:solidFill>
            <a:round/>
            <a:headEnd/>
            <a:tailEnd/>
          </a:ln>
          <a:effectLst/>
        </p:spPr>
        <p:txBody>
          <a:bodyPr wrap="none" lIns="82945" tIns="41473" rIns="82945" bIns="41473" anchor="ctr"/>
          <a:lstStyle/>
          <a:p>
            <a:endParaRPr lang="it-IT"/>
          </a:p>
        </p:txBody>
      </p:sp>
      <p:sp>
        <p:nvSpPr>
          <p:cNvPr id="8196" name="Line 4"/>
          <p:cNvSpPr>
            <a:spLocks noChangeShapeType="1"/>
          </p:cNvSpPr>
          <p:nvPr/>
        </p:nvSpPr>
        <p:spPr bwMode="auto">
          <a:xfrm flipV="1">
            <a:off x="1175040" y="4990124"/>
            <a:ext cx="489600" cy="344196"/>
          </a:xfrm>
          <a:prstGeom prst="line">
            <a:avLst/>
          </a:prstGeom>
          <a:noFill/>
          <a:ln w="36000">
            <a:solidFill>
              <a:srgbClr val="000000"/>
            </a:solidFill>
            <a:miter lim="800000"/>
            <a:headEnd/>
            <a:tailEnd type="triangle" w="med" len="med"/>
          </a:ln>
          <a:effectLst/>
        </p:spPr>
        <p:txBody>
          <a:bodyPr lIns="82945" tIns="41473" rIns="82945" bIns="41473"/>
          <a:lstStyle/>
          <a:p>
            <a:endParaRPr lang="it-IT"/>
          </a:p>
        </p:txBody>
      </p:sp>
      <p:sp>
        <p:nvSpPr>
          <p:cNvPr id="8197" name="Line 5"/>
          <p:cNvSpPr>
            <a:spLocks noChangeShapeType="1"/>
          </p:cNvSpPr>
          <p:nvPr/>
        </p:nvSpPr>
        <p:spPr bwMode="auto">
          <a:xfrm>
            <a:off x="1175040" y="5322799"/>
            <a:ext cx="489600" cy="326915"/>
          </a:xfrm>
          <a:prstGeom prst="line">
            <a:avLst/>
          </a:prstGeom>
          <a:noFill/>
          <a:ln w="36000">
            <a:solidFill>
              <a:srgbClr val="000000"/>
            </a:solidFill>
            <a:miter lim="800000"/>
            <a:headEnd/>
            <a:tailEnd type="triangle" w="med" len="med"/>
          </a:ln>
          <a:effectLst/>
        </p:spPr>
        <p:txBody>
          <a:bodyPr lIns="82945" tIns="41473" rIns="82945" bIns="41473"/>
          <a:lstStyle/>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6481" y="313953"/>
            <a:ext cx="8228160" cy="1062832"/>
          </a:xfrm>
          <a:ln/>
        </p:spPr>
        <p:txBody>
          <a:bodyPr/>
          <a:lstStyle/>
          <a:p>
            <a:pPr>
              <a:lnSpc>
                <a:spcPct val="95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b="1" dirty="0">
                <a:latin typeface="Times New Roman" pitchFamily="16" charset="0"/>
              </a:rPr>
              <a:t>Latin glosses after a new </a:t>
            </a:r>
            <a:r>
              <a:rPr lang="it-IT" b="1" i="1" dirty="0">
                <a:latin typeface="Times New Roman" pitchFamily="16" charset="0"/>
              </a:rPr>
              <a:t>collatio</a:t>
            </a:r>
            <a:r>
              <a:rPr lang="it-IT" b="1" dirty="0">
                <a:latin typeface="Times New Roman" pitchFamily="16" charset="0"/>
              </a:rPr>
              <a:t> </a:t>
            </a:r>
          </a:p>
        </p:txBody>
      </p:sp>
      <p:sp>
        <p:nvSpPr>
          <p:cNvPr id="9218" name="Rectangle 2"/>
          <p:cNvSpPr>
            <a:spLocks noGrp="1" noChangeArrowheads="1"/>
          </p:cNvSpPr>
          <p:nvPr>
            <p:ph type="subTitle" idx="4294967295"/>
          </p:nvPr>
        </p:nvSpPr>
        <p:spPr bwMode="auto">
          <a:xfrm>
            <a:off x="424801" y="1268760"/>
            <a:ext cx="8228160" cy="5305531"/>
          </a:xfrm>
          <a:prstGeom prst="rect">
            <a:avLst/>
          </a:prstGeom>
          <a:noFill/>
          <a:ln/>
        </p:spPr>
        <p:txBody>
          <a:bodyPr lIns="0" tIns="0" rIns="0" bIns="0" anchor="ctr">
            <a:normAutofit lnSpcReduction="10000"/>
          </a:bodyPr>
          <a:lstStyle/>
          <a:p>
            <a:pPr marL="0" indent="0" algn="ctr">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sz="2400" b="1" dirty="0" smtClean="0">
              <a:latin typeface="Times New Roman" pitchFamily="16" charset="0"/>
            </a:endParaRPr>
          </a:p>
          <a:p>
            <a:pPr marL="0" indent="0" algn="ctr">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800" b="1" dirty="0" smtClean="0">
                <a:latin typeface="Times New Roman" pitchFamily="16" charset="0"/>
              </a:rPr>
              <a:t>Al</a:t>
            </a:r>
            <a:endParaRPr lang="en-GB" sz="2800" b="1" dirty="0">
              <a:latin typeface="Times New Roman" pitchFamily="16" charset="0"/>
            </a:endParaRPr>
          </a:p>
          <a:p>
            <a:pPr marL="0" indent="0" algn="ctr">
              <a:lnSpc>
                <a:spcPct val="95000"/>
              </a:lnSpc>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b="1" dirty="0">
              <a:latin typeface="Times New Roman" pitchFamily="16" charset="0"/>
            </a:endParaRPr>
          </a:p>
          <a:p>
            <a:pPr marL="0" indent="0" algn="ctr">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rPr>
              <a:t>short version				long version</a:t>
            </a: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rPr>
              <a:t>				</a:t>
            </a: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rPr>
              <a:t>				   </a:t>
            </a:r>
            <a:r>
              <a:rPr lang="en-GB" b="1" dirty="0">
                <a:latin typeface="Times New Roman" pitchFamily="16" charset="0"/>
              </a:rPr>
              <a:t>	  </a:t>
            </a:r>
            <a:r>
              <a:rPr lang="en-GB" b="1" dirty="0" smtClean="0">
                <a:latin typeface="Times New Roman" pitchFamily="16" charset="0"/>
              </a:rPr>
              <a:t>  At</a:t>
            </a:r>
            <a:endParaRPr lang="en-GB" b="1" dirty="0">
              <a:latin typeface="Times New Roman" pitchFamily="16" charset="0"/>
            </a:endParaRP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dirty="0" smtClean="0">
                <a:latin typeface="Times New Roman" pitchFamily="16" charset="0"/>
              </a:rPr>
              <a:t>  </a:t>
            </a:r>
            <a:r>
              <a:rPr lang="en-GB" sz="2200" dirty="0">
                <a:latin typeface="Times New Roman" pitchFamily="16" charset="0"/>
              </a:rPr>
              <a:t>					    </a:t>
            </a:r>
            <a:r>
              <a:rPr lang="en-GB" sz="2200" dirty="0" smtClean="0">
                <a:latin typeface="Times New Roman" pitchFamily="16" charset="0"/>
              </a:rPr>
              <a:t>    </a:t>
            </a:r>
            <a:r>
              <a:rPr lang="en-GB" sz="2500" b="1" dirty="0" smtClean="0">
                <a:latin typeface="Times New Roman" pitchFamily="16" charset="0"/>
              </a:rPr>
              <a:t>+</a:t>
            </a:r>
            <a:r>
              <a:rPr lang="en-GB" sz="2200" dirty="0" smtClean="0">
                <a:latin typeface="Times New Roman" pitchFamily="16" charset="0"/>
              </a:rPr>
              <a:t> </a:t>
            </a:r>
            <a:endParaRPr lang="en-GB" sz="2200" dirty="0">
              <a:latin typeface="Times New Roman" pitchFamily="16" charset="0"/>
            </a:endParaRP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dirty="0">
                <a:latin typeface="Times New Roman" pitchFamily="16" charset="0"/>
              </a:rPr>
              <a:t>	further glosses mostly written in </a:t>
            </a: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2200" dirty="0">
                <a:latin typeface="Times New Roman" pitchFamily="16" charset="0"/>
              </a:rPr>
              <a:t>		</a:t>
            </a:r>
            <a:r>
              <a:rPr lang="en-GB" sz="2200" dirty="0" smtClean="0">
                <a:latin typeface="Times New Roman" pitchFamily="16" charset="0"/>
              </a:rPr>
              <a:t>    the </a:t>
            </a:r>
            <a:r>
              <a:rPr lang="en-GB" sz="2200" dirty="0">
                <a:latin typeface="Times New Roman" pitchFamily="16" charset="0"/>
              </a:rPr>
              <a:t>same </a:t>
            </a:r>
            <a:r>
              <a:rPr lang="en-GB" sz="2200" dirty="0" smtClean="0">
                <a:latin typeface="Times New Roman" pitchFamily="16" charset="0"/>
              </a:rPr>
              <a:t>Dominican </a:t>
            </a:r>
            <a:r>
              <a:rPr lang="en-GB" sz="2200" dirty="0">
                <a:latin typeface="Times New Roman" pitchFamily="16" charset="0"/>
              </a:rPr>
              <a:t>circle</a:t>
            </a:r>
          </a:p>
          <a:p>
            <a:pPr marL="0" indent="0">
              <a:lnSpc>
                <a:spcPct val="95000"/>
              </a:lnSpc>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dirty="0">
              <a:latin typeface="Times New Roman" pitchFamily="16" charset="0"/>
            </a:endParaRPr>
          </a:p>
          <a:p>
            <a:pPr marL="0" indent="0">
              <a:lnSpc>
                <a:spcPct val="95000"/>
              </a:lnSpc>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dirty="0">
                <a:latin typeface="Times New Roman" pitchFamily="16" charset="0"/>
              </a:rPr>
              <a:t>				   		</a:t>
            </a:r>
            <a:r>
              <a:rPr lang="en-GB" dirty="0" smtClean="0">
                <a:latin typeface="Times New Roman" pitchFamily="16" charset="0"/>
              </a:rPr>
              <a:t> </a:t>
            </a:r>
            <a:r>
              <a:rPr lang="en-GB" sz="2500" dirty="0" err="1" smtClean="0">
                <a:latin typeface="Times New Roman" pitchFamily="16" charset="0"/>
              </a:rPr>
              <a:t>Eg</a:t>
            </a:r>
            <a:endParaRPr lang="en-GB" sz="2500" dirty="0">
              <a:latin typeface="Times New Roman" pitchFamily="16" charset="0"/>
            </a:endParaRPr>
          </a:p>
          <a:p>
            <a:pPr marL="0" indent="0">
              <a:lnSpc>
                <a:spcPct val="95000"/>
              </a:lnSpc>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sz="2500" dirty="0">
              <a:latin typeface="Times New Roman" pitchFamily="16" charset="0"/>
            </a:endParaRPr>
          </a:p>
        </p:txBody>
      </p:sp>
      <p:cxnSp>
        <p:nvCxnSpPr>
          <p:cNvPr id="9220" name="AutoShape 4"/>
          <p:cNvCxnSpPr>
            <a:cxnSpLocks noChangeShapeType="1"/>
            <a:stCxn id="9218" idx="0"/>
            <a:endCxn id="9218" idx="0"/>
          </p:cNvCxnSpPr>
          <p:nvPr/>
        </p:nvCxnSpPr>
        <p:spPr bwMode="auto">
          <a:xfrm>
            <a:off x="4538881" y="1268760"/>
            <a:ext cx="0" cy="0"/>
          </a:xfrm>
          <a:prstGeom prst="straightConnector1">
            <a:avLst/>
          </a:prstGeom>
          <a:noFill/>
          <a:ln w="36000">
            <a:solidFill>
              <a:srgbClr val="000000"/>
            </a:solidFill>
            <a:miter lim="800000"/>
            <a:headEnd/>
            <a:tailEnd type="triangle" w="med" len="med"/>
          </a:ln>
          <a:effectLst/>
        </p:spPr>
      </p:cxnSp>
      <p:sp>
        <p:nvSpPr>
          <p:cNvPr id="9221" name="Line 5"/>
          <p:cNvSpPr>
            <a:spLocks noChangeShapeType="1"/>
          </p:cNvSpPr>
          <p:nvPr/>
        </p:nvSpPr>
        <p:spPr bwMode="auto">
          <a:xfrm flipH="1">
            <a:off x="3707903" y="1988840"/>
            <a:ext cx="792087" cy="504056"/>
          </a:xfrm>
          <a:prstGeom prst="line">
            <a:avLst/>
          </a:prstGeom>
          <a:noFill/>
          <a:ln w="36000">
            <a:solidFill>
              <a:srgbClr val="000000"/>
            </a:solidFill>
            <a:miter lim="800000"/>
            <a:headEnd/>
            <a:tailEnd type="triangle" w="med" len="med"/>
          </a:ln>
          <a:effectLst/>
        </p:spPr>
        <p:txBody>
          <a:bodyPr lIns="82945" tIns="41473" rIns="82945" bIns="41473"/>
          <a:lstStyle/>
          <a:p>
            <a:endParaRPr lang="it-IT"/>
          </a:p>
        </p:txBody>
      </p:sp>
      <p:sp>
        <p:nvSpPr>
          <p:cNvPr id="9222" name="Line 6"/>
          <p:cNvSpPr>
            <a:spLocks noChangeShapeType="1"/>
          </p:cNvSpPr>
          <p:nvPr/>
        </p:nvSpPr>
        <p:spPr bwMode="auto">
          <a:xfrm>
            <a:off x="4499992" y="1988840"/>
            <a:ext cx="936104" cy="504056"/>
          </a:xfrm>
          <a:prstGeom prst="line">
            <a:avLst/>
          </a:prstGeom>
          <a:noFill/>
          <a:ln w="36000">
            <a:solidFill>
              <a:srgbClr val="000000"/>
            </a:solidFill>
            <a:miter lim="800000"/>
            <a:headEnd/>
            <a:tailEnd type="triangle" w="med" len="med"/>
          </a:ln>
          <a:effectLst/>
        </p:spPr>
        <p:txBody>
          <a:bodyPr lIns="82945" tIns="41473" rIns="82945" bIns="41473"/>
          <a:lstStyle/>
          <a:p>
            <a:endParaRPr lang="it-IT"/>
          </a:p>
        </p:txBody>
      </p:sp>
      <p:sp>
        <p:nvSpPr>
          <p:cNvPr id="9224" name="AutoShape 8"/>
          <p:cNvSpPr>
            <a:spLocks noChangeArrowheads="1"/>
          </p:cNvSpPr>
          <p:nvPr/>
        </p:nvSpPr>
        <p:spPr bwMode="auto">
          <a:xfrm>
            <a:off x="2339752" y="3140968"/>
            <a:ext cx="489600" cy="326915"/>
          </a:xfrm>
          <a:prstGeom prst="downArrow">
            <a:avLst>
              <a:gd name="adj1" fmla="val 50000"/>
              <a:gd name="adj2" fmla="val 25000"/>
            </a:avLst>
          </a:prstGeom>
          <a:solidFill>
            <a:srgbClr val="FFCC99"/>
          </a:solidFill>
          <a:ln w="9360">
            <a:solidFill>
              <a:srgbClr val="000000"/>
            </a:solidFill>
            <a:round/>
            <a:headEnd/>
            <a:tailEnd/>
          </a:ln>
          <a:effectLst/>
        </p:spPr>
        <p:txBody>
          <a:bodyPr wrap="none" lIns="82945" tIns="41473" rIns="82945" bIns="41473" anchor="ctr"/>
          <a:lstStyle/>
          <a:p>
            <a:endParaRPr lang="it-IT"/>
          </a:p>
        </p:txBody>
      </p:sp>
      <p:sp>
        <p:nvSpPr>
          <p:cNvPr id="9225" name="AutoShape 9"/>
          <p:cNvSpPr>
            <a:spLocks noChangeArrowheads="1"/>
          </p:cNvSpPr>
          <p:nvPr/>
        </p:nvSpPr>
        <p:spPr bwMode="auto">
          <a:xfrm>
            <a:off x="2483768" y="5445224"/>
            <a:ext cx="391680" cy="260668"/>
          </a:xfrm>
          <a:prstGeom prst="downArrow">
            <a:avLst>
              <a:gd name="adj1" fmla="val 50000"/>
              <a:gd name="adj2" fmla="val 25000"/>
            </a:avLst>
          </a:prstGeom>
          <a:solidFill>
            <a:srgbClr val="FFCC99"/>
          </a:solidFill>
          <a:ln w="9360">
            <a:solidFill>
              <a:srgbClr val="000000"/>
            </a:solidFill>
            <a:round/>
            <a:headEnd/>
            <a:tailEnd/>
          </a:ln>
          <a:effectLst/>
        </p:spPr>
        <p:txBody>
          <a:bodyPr wrap="none" lIns="82945" tIns="41473" rIns="82945" bIns="41473" anchor="ctr"/>
          <a:lstStyle/>
          <a:p>
            <a:endParaRPr lang="it-IT"/>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4099" name="Rectangle 3"/>
          <p:cNvSpPr>
            <a:spLocks noChangeArrowheads="1"/>
          </p:cNvSpPr>
          <p:nvPr/>
        </p:nvSpPr>
        <p:spPr bwMode="auto">
          <a:xfrm>
            <a:off x="0" y="2038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0" y="1143000"/>
          <a:ext cx="8915400" cy="4572000"/>
        </p:xfrm>
        <a:graphic>
          <a:graphicData uri="http://schemas.openxmlformats.org/drawingml/2006/table">
            <a:tbl>
              <a:tblPr firstRow="1" bandRow="1">
                <a:tableStyleId>{2D5ABB26-0587-4C30-8999-92F81FD0307C}</a:tableStyleId>
              </a:tblPr>
              <a:tblGrid>
                <a:gridCol w="4457700"/>
                <a:gridCol w="4457700"/>
              </a:tblGrid>
              <a:tr h="343806">
                <a:tc>
                  <a:txBody>
                    <a:bodyPr/>
                    <a:lstStyle/>
                    <a:p>
                      <a:pPr algn="l"/>
                      <a:r>
                        <a:rPr lang="it-IT" sz="2400" b="1" dirty="0" smtClean="0">
                          <a:latin typeface="Times New Roman" pitchFamily="18" charset="0"/>
                          <a:cs typeface="Times New Roman" pitchFamily="18" charset="0"/>
                        </a:rPr>
                        <a:t>NY*, c. 5v </a:t>
                      </a:r>
                      <a:endParaRPr lang="it-IT" sz="2400" b="1" dirty="0">
                        <a:latin typeface="Times New Roman" pitchFamily="18" charset="0"/>
                        <a:cs typeface="Times New Roman" pitchFamily="18" charset="0"/>
                      </a:endParaRPr>
                    </a:p>
                  </a:txBody>
                  <a:tcPr marL="648000"/>
                </a:tc>
                <a:tc>
                  <a:txBody>
                    <a:bodyPr/>
                    <a:lstStyle/>
                    <a:p>
                      <a:pPr algn="l"/>
                      <a:r>
                        <a:rPr lang="it-IT" sz="2400" b="1" dirty="0" err="1" smtClean="0">
                          <a:latin typeface="Times New Roman" pitchFamily="18" charset="0"/>
                          <a:cs typeface="Times New Roman" pitchFamily="18" charset="0"/>
                        </a:rPr>
                        <a:t>Eg</a:t>
                      </a:r>
                      <a:r>
                        <a:rPr lang="it-IT" sz="2400" b="1" dirty="0" smtClean="0">
                          <a:latin typeface="Times New Roman" pitchFamily="18" charset="0"/>
                          <a:cs typeface="Times New Roman" pitchFamily="18" charset="0"/>
                        </a:rPr>
                        <a:t>, c. 6v</a:t>
                      </a:r>
                      <a:endParaRPr lang="it-IT" sz="2400" b="1" dirty="0">
                        <a:latin typeface="Times New Roman" pitchFamily="18" charset="0"/>
                        <a:cs typeface="Times New Roman" pitchFamily="18" charset="0"/>
                      </a:endParaRPr>
                    </a:p>
                  </a:txBody>
                  <a:tcPr marL="648000"/>
                </a:tc>
              </a:tr>
              <a:tr h="2627994">
                <a:tc>
                  <a:txBody>
                    <a:bodyPr/>
                    <a:lstStyle/>
                    <a:p>
                      <a:r>
                        <a:rPr lang="it-IT" sz="2400" i="1" kern="1200" dirty="0" smtClean="0">
                          <a:solidFill>
                            <a:schemeClr val="tx1"/>
                          </a:solidFill>
                          <a:latin typeface="Times New Roman" pitchFamily="18" charset="0"/>
                          <a:ea typeface="+mn-ea"/>
                          <a:cs typeface="Times New Roman" pitchFamily="18" charset="0"/>
                        </a:rPr>
                        <a:t>lasciate </a:t>
                      </a:r>
                      <a:r>
                        <a:rPr lang="it-IT" sz="2400" i="1" kern="1200" dirty="0" err="1" smtClean="0">
                          <a:solidFill>
                            <a:schemeClr val="tx1"/>
                          </a:solidFill>
                          <a:latin typeface="Times New Roman" pitchFamily="18" charset="0"/>
                          <a:ea typeface="+mn-ea"/>
                          <a:cs typeface="Times New Roman" pitchFamily="18" charset="0"/>
                        </a:rPr>
                        <a:t>ogne</a:t>
                      </a:r>
                      <a:r>
                        <a:rPr lang="it-IT" sz="2400" i="1" kern="1200" dirty="0" smtClean="0">
                          <a:solidFill>
                            <a:schemeClr val="tx1"/>
                          </a:solidFill>
                          <a:latin typeface="Times New Roman" pitchFamily="18" charset="0"/>
                          <a:ea typeface="+mn-ea"/>
                          <a:cs typeface="Times New Roman" pitchFamily="18" charset="0"/>
                        </a:rPr>
                        <a:t> </a:t>
                      </a:r>
                      <a:r>
                        <a:rPr lang="it-IT" sz="2400" i="1" kern="1200" dirty="0" err="1" smtClean="0">
                          <a:solidFill>
                            <a:schemeClr val="tx1"/>
                          </a:solidFill>
                          <a:latin typeface="Times New Roman" pitchFamily="18" charset="0"/>
                          <a:ea typeface="+mn-ea"/>
                          <a:cs typeface="Times New Roman" pitchFamily="18" charset="0"/>
                        </a:rPr>
                        <a:t>sperança</a:t>
                      </a:r>
                      <a:r>
                        <a:rPr lang="it-IT" sz="2400" i="1" kern="1200" dirty="0" smtClean="0">
                          <a:solidFill>
                            <a:schemeClr val="tx1"/>
                          </a:solidFill>
                          <a:latin typeface="Times New Roman" pitchFamily="18" charset="0"/>
                          <a:ea typeface="+mn-ea"/>
                          <a:cs typeface="Times New Roman" pitchFamily="18" charset="0"/>
                        </a:rPr>
                        <a:t> </a:t>
                      </a:r>
                      <a:r>
                        <a:rPr lang="it-IT" sz="2400" i="0" kern="1200" dirty="0" smtClean="0">
                          <a:solidFill>
                            <a:schemeClr val="tx1"/>
                          </a:solidFill>
                          <a:latin typeface="Times New Roman" pitchFamily="18" charset="0"/>
                          <a:ea typeface="+mn-ea"/>
                          <a:cs typeface="Times New Roman" pitchFamily="18" charset="0"/>
                        </a:rPr>
                        <a:t>[</a:t>
                      </a:r>
                      <a:r>
                        <a:rPr lang="it-IT" sz="2400" i="1" kern="1200" dirty="0" err="1" smtClean="0">
                          <a:solidFill>
                            <a:schemeClr val="tx1"/>
                          </a:solidFill>
                          <a:latin typeface="Times New Roman" pitchFamily="18" charset="0"/>
                          <a:ea typeface="+mn-ea"/>
                          <a:cs typeface="Times New Roman" pitchFamily="18" charset="0"/>
                        </a:rPr>
                        <a:t>Inf</a:t>
                      </a:r>
                      <a:r>
                        <a:rPr lang="it-IT" sz="2400" i="0" kern="1200" dirty="0" smtClean="0">
                          <a:solidFill>
                            <a:schemeClr val="tx1"/>
                          </a:solidFill>
                          <a:latin typeface="Times New Roman" pitchFamily="18" charset="0"/>
                          <a:ea typeface="+mn-ea"/>
                          <a:cs typeface="Times New Roman" pitchFamily="18" charset="0"/>
                        </a:rPr>
                        <a:t>. 3.9]</a:t>
                      </a:r>
                      <a:r>
                        <a:rPr lang="it-IT" sz="2400" i="1"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quia</a:t>
                      </a:r>
                      <a:r>
                        <a:rPr lang="it-IT" sz="2400" kern="1200" dirty="0" smtClean="0">
                          <a:solidFill>
                            <a:schemeClr val="tx1"/>
                          </a:solidFill>
                          <a:latin typeface="Times New Roman" pitchFamily="18" charset="0"/>
                          <a:ea typeface="+mn-ea"/>
                          <a:cs typeface="Times New Roman" pitchFamily="18" charset="0"/>
                        </a:rPr>
                        <a:t> in inferno nulla est </a:t>
                      </a:r>
                      <a:r>
                        <a:rPr lang="it-IT" sz="2400" kern="1200" dirty="0" err="1" smtClean="0">
                          <a:solidFill>
                            <a:schemeClr val="tx1"/>
                          </a:solidFill>
                          <a:latin typeface="Times New Roman" pitchFamily="18" charset="0"/>
                          <a:ea typeface="+mn-ea"/>
                          <a:cs typeface="Times New Roman" pitchFamily="18" charset="0"/>
                        </a:rPr>
                        <a:t>redemptio</a:t>
                      </a:r>
                      <a:r>
                        <a:rPr lang="it-IT" sz="2400" kern="1200" dirty="0" smtClean="0">
                          <a:solidFill>
                            <a:schemeClr val="tx1"/>
                          </a:solidFill>
                          <a:latin typeface="Times New Roman" pitchFamily="18" charset="0"/>
                          <a:ea typeface="+mn-ea"/>
                          <a:cs typeface="Times New Roman" pitchFamily="18" charset="0"/>
                        </a:rPr>
                        <a:t>. Hic posset questio fieri de Trayano imperatore, qui fuit tanto tempore in inferno et tamen postea, ad preces Gregorij, exivit.</a:t>
                      </a:r>
                      <a:r>
                        <a:rPr lang="en-GB" sz="2400" dirty="0" smtClean="0">
                          <a:latin typeface="Times New Roman" pitchFamily="18" charset="0"/>
                          <a:cs typeface="Times New Roman" pitchFamily="18" charset="0"/>
                        </a:rPr>
                        <a:t> </a:t>
                      </a:r>
                    </a:p>
                    <a:p>
                      <a:endParaRPr lang="en-GB" sz="2400" dirty="0" smtClean="0">
                        <a:latin typeface="Times New Roman" pitchFamily="18" charset="0"/>
                        <a:cs typeface="Times New Roman" pitchFamily="18" charset="0"/>
                      </a:endParaRPr>
                    </a:p>
                    <a:p>
                      <a:pPr>
                        <a:buFont typeface="Arial" charset="0"/>
                        <a:buNone/>
                      </a:pPr>
                      <a:r>
                        <a:rPr lang="en-US" sz="1600" dirty="0" smtClean="0">
                          <a:latin typeface="Times New Roman"/>
                        </a:rPr>
                        <a:t>* New York, Pierpont Morgan Library, </a:t>
                      </a:r>
                    </a:p>
                    <a:p>
                      <a:pPr>
                        <a:buFont typeface="Arial" charset="0"/>
                        <a:buNone/>
                      </a:pPr>
                      <a:r>
                        <a:rPr lang="en-US" sz="1600" dirty="0" smtClean="0">
                          <a:latin typeface="Times New Roman"/>
                        </a:rPr>
                        <a:t>   M 405</a:t>
                      </a:r>
                      <a:endParaRPr lang="it-IT" sz="1600" dirty="0">
                        <a:latin typeface="Times New Roman" pitchFamily="18" charset="0"/>
                        <a:cs typeface="Times New Roman" pitchFamily="18" charset="0"/>
                      </a:endParaRPr>
                    </a:p>
                  </a:txBody>
                  <a:tcPr marL="64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i="1" kern="1200" dirty="0" smtClean="0">
                          <a:solidFill>
                            <a:schemeClr val="tx1"/>
                          </a:solidFill>
                          <a:latin typeface="Times New Roman" pitchFamily="18" charset="0"/>
                          <a:ea typeface="+mn-ea"/>
                          <a:cs typeface="Times New Roman" pitchFamily="18" charset="0"/>
                        </a:rPr>
                        <a:t>Lasciate etc. </a:t>
                      </a:r>
                      <a:r>
                        <a:rPr lang="it-IT" sz="2400" i="0" kern="1200" dirty="0" smtClean="0">
                          <a:solidFill>
                            <a:schemeClr val="tx1"/>
                          </a:solidFill>
                          <a:latin typeface="Times New Roman" pitchFamily="18" charset="0"/>
                          <a:ea typeface="+mn-ea"/>
                          <a:cs typeface="Times New Roman" pitchFamily="18" charset="0"/>
                        </a:rPr>
                        <a:t>[</a:t>
                      </a:r>
                      <a:r>
                        <a:rPr lang="it-IT" sz="2400" i="1" kern="1200" dirty="0" err="1" smtClean="0">
                          <a:solidFill>
                            <a:schemeClr val="tx1"/>
                          </a:solidFill>
                          <a:latin typeface="Times New Roman" pitchFamily="18" charset="0"/>
                          <a:ea typeface="+mn-ea"/>
                          <a:cs typeface="Times New Roman" pitchFamily="18" charset="0"/>
                        </a:rPr>
                        <a:t>Inf</a:t>
                      </a:r>
                      <a:r>
                        <a:rPr lang="it-IT" sz="2400" i="0" kern="1200" dirty="0" smtClean="0">
                          <a:solidFill>
                            <a:schemeClr val="tx1"/>
                          </a:solidFill>
                          <a:latin typeface="Times New Roman" pitchFamily="18" charset="0"/>
                          <a:ea typeface="+mn-ea"/>
                          <a:cs typeface="Times New Roman" pitchFamily="18" charset="0"/>
                        </a:rPr>
                        <a:t>. 3.9]</a:t>
                      </a:r>
                      <a:endParaRPr lang="it-IT" sz="2400" i="1" kern="1200" dirty="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2400" kern="1200" dirty="0" err="1" smtClean="0">
                          <a:solidFill>
                            <a:schemeClr val="tx1"/>
                          </a:solidFill>
                          <a:latin typeface="Times New Roman" pitchFamily="18" charset="0"/>
                          <a:ea typeface="+mn-ea"/>
                          <a:cs typeface="Times New Roman" pitchFamily="18" charset="0"/>
                        </a:rPr>
                        <a:t>Quia</a:t>
                      </a:r>
                      <a:r>
                        <a:rPr lang="it-IT" sz="2400" kern="1200" dirty="0" smtClean="0">
                          <a:solidFill>
                            <a:schemeClr val="tx1"/>
                          </a:solidFill>
                          <a:latin typeface="Times New Roman" pitchFamily="18" charset="0"/>
                          <a:ea typeface="+mn-ea"/>
                          <a:cs typeface="Times New Roman" pitchFamily="18" charset="0"/>
                        </a:rPr>
                        <a:t> in inferno nulla est </a:t>
                      </a:r>
                      <a:r>
                        <a:rPr lang="it-IT" sz="2400" kern="1200" dirty="0" err="1" smtClean="0">
                          <a:solidFill>
                            <a:schemeClr val="tx1"/>
                          </a:solidFill>
                          <a:latin typeface="Times New Roman" pitchFamily="18" charset="0"/>
                          <a:ea typeface="+mn-ea"/>
                          <a:cs typeface="Times New Roman" pitchFamily="18" charset="0"/>
                        </a:rPr>
                        <a:t>redemptio</a:t>
                      </a:r>
                      <a:r>
                        <a:rPr lang="it-IT" sz="2400"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Hic</a:t>
                      </a:r>
                      <a:r>
                        <a:rPr lang="it-IT" sz="2400"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posset</a:t>
                      </a:r>
                      <a:r>
                        <a:rPr lang="it-IT" sz="2400" kern="1200" dirty="0" smtClean="0">
                          <a:solidFill>
                            <a:schemeClr val="tx1"/>
                          </a:solidFill>
                          <a:latin typeface="Times New Roman" pitchFamily="18" charset="0"/>
                          <a:ea typeface="+mn-ea"/>
                          <a:cs typeface="Times New Roman" pitchFamily="18" charset="0"/>
                        </a:rPr>
                        <a:t> fieri questi&lt;o&gt; de Traiano, qui </a:t>
                      </a:r>
                      <a:r>
                        <a:rPr lang="it-IT" sz="2400" kern="1200" dirty="0" err="1" smtClean="0">
                          <a:solidFill>
                            <a:schemeClr val="tx1"/>
                          </a:solidFill>
                          <a:latin typeface="Times New Roman" pitchFamily="18" charset="0"/>
                          <a:ea typeface="+mn-ea"/>
                          <a:cs typeface="Times New Roman" pitchFamily="18" charset="0"/>
                        </a:rPr>
                        <a:t>fuit</a:t>
                      </a:r>
                      <a:r>
                        <a:rPr lang="it-IT" sz="2400" kern="1200" dirty="0" smtClean="0">
                          <a:solidFill>
                            <a:schemeClr val="tx1"/>
                          </a:solidFill>
                          <a:latin typeface="Times New Roman" pitchFamily="18" charset="0"/>
                          <a:ea typeface="+mn-ea"/>
                          <a:cs typeface="Times New Roman" pitchFamily="18" charset="0"/>
                        </a:rPr>
                        <a:t> tanto tempore in inferno </a:t>
                      </a:r>
                      <a:r>
                        <a:rPr lang="it-IT" sz="2400" kern="1200" dirty="0" err="1" smtClean="0">
                          <a:solidFill>
                            <a:schemeClr val="tx1"/>
                          </a:solidFill>
                          <a:latin typeface="Times New Roman" pitchFamily="18" charset="0"/>
                          <a:ea typeface="+mn-ea"/>
                          <a:cs typeface="Times New Roman" pitchFamily="18" charset="0"/>
                        </a:rPr>
                        <a:t>et</a:t>
                      </a:r>
                      <a:r>
                        <a:rPr lang="it-IT" sz="2400"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tamen</a:t>
                      </a:r>
                      <a:r>
                        <a:rPr lang="it-IT" sz="2400"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postea</a:t>
                      </a:r>
                      <a:r>
                        <a:rPr lang="it-IT" sz="2400" kern="1200" dirty="0" smtClean="0">
                          <a:solidFill>
                            <a:schemeClr val="tx1"/>
                          </a:solidFill>
                          <a:latin typeface="Times New Roman" pitchFamily="18" charset="0"/>
                          <a:ea typeface="+mn-ea"/>
                          <a:cs typeface="Times New Roman" pitchFamily="18" charset="0"/>
                        </a:rPr>
                        <a:t>, ad </a:t>
                      </a:r>
                      <a:r>
                        <a:rPr lang="it-IT" sz="2400" kern="1200" dirty="0" err="1" smtClean="0">
                          <a:solidFill>
                            <a:schemeClr val="tx1"/>
                          </a:solidFill>
                          <a:latin typeface="Times New Roman" pitchFamily="18" charset="0"/>
                          <a:ea typeface="+mn-ea"/>
                          <a:cs typeface="Times New Roman" pitchFamily="18" charset="0"/>
                        </a:rPr>
                        <a:t>preces</a:t>
                      </a:r>
                      <a:r>
                        <a:rPr lang="it-IT" sz="2400"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Gregorij</a:t>
                      </a:r>
                      <a:r>
                        <a:rPr lang="it-IT" sz="2400" kern="1200" dirty="0" smtClean="0">
                          <a:solidFill>
                            <a:schemeClr val="tx1"/>
                          </a:solidFill>
                          <a:latin typeface="Times New Roman" pitchFamily="18" charset="0"/>
                          <a:ea typeface="+mn-ea"/>
                          <a:cs typeface="Times New Roman" pitchFamily="18" charset="0"/>
                        </a:rPr>
                        <a:t>, </a:t>
                      </a:r>
                      <a:r>
                        <a:rPr lang="it-IT" sz="2400" kern="1200" dirty="0" err="1" smtClean="0">
                          <a:solidFill>
                            <a:schemeClr val="tx1"/>
                          </a:solidFill>
                          <a:latin typeface="Times New Roman" pitchFamily="18" charset="0"/>
                          <a:ea typeface="+mn-ea"/>
                          <a:cs typeface="Times New Roman" pitchFamily="18" charset="0"/>
                        </a:rPr>
                        <a:t>exivit</a:t>
                      </a:r>
                      <a:r>
                        <a:rPr lang="it-IT" sz="2400"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Hanc</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questionem</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insolutam</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dimitto</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ut</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etiam</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alij</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habeant</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aliquod</a:t>
                      </a:r>
                      <a:r>
                        <a:rPr lang="it-IT" sz="2400" b="1" u="none" kern="1200" dirty="0" smtClean="0">
                          <a:solidFill>
                            <a:schemeClr val="tx1"/>
                          </a:solidFill>
                          <a:latin typeface="Times New Roman" pitchFamily="18" charset="0"/>
                          <a:ea typeface="+mn-ea"/>
                          <a:cs typeface="Times New Roman" pitchFamily="18" charset="0"/>
                        </a:rPr>
                        <a:t> </a:t>
                      </a:r>
                      <a:r>
                        <a:rPr lang="it-IT" sz="2400" b="1" u="none" kern="1200" dirty="0" err="1" smtClean="0">
                          <a:solidFill>
                            <a:schemeClr val="tx1"/>
                          </a:solidFill>
                          <a:latin typeface="Times New Roman" pitchFamily="18" charset="0"/>
                          <a:ea typeface="+mn-ea"/>
                          <a:cs typeface="Times New Roman" pitchFamily="18" charset="0"/>
                        </a:rPr>
                        <a:t>dicere</a:t>
                      </a:r>
                      <a:r>
                        <a:rPr lang="it-IT" sz="2400" b="1" u="none" kern="1200" dirty="0" smtClean="0">
                          <a:solidFill>
                            <a:schemeClr val="tx1"/>
                          </a:solidFill>
                          <a:latin typeface="Times New Roman" pitchFamily="18" charset="0"/>
                          <a:ea typeface="+mn-ea"/>
                          <a:cs typeface="Times New Roman" pitchFamily="18" charset="0"/>
                        </a:rPr>
                        <a:t>.</a:t>
                      </a:r>
                      <a:endParaRPr lang="en-GB" sz="2400" b="1" u="none" kern="1200" dirty="0" smtClean="0">
                        <a:solidFill>
                          <a:schemeClr val="tx1"/>
                        </a:solidFill>
                        <a:latin typeface="Times New Roman" pitchFamily="18" charset="0"/>
                        <a:ea typeface="+mn-ea"/>
                        <a:cs typeface="Times New Roman" pitchFamily="18" charset="0"/>
                      </a:endParaRPr>
                    </a:p>
                    <a:p>
                      <a:endParaRPr lang="it-IT" sz="2400" dirty="0">
                        <a:latin typeface="Times New Roman" pitchFamily="18" charset="0"/>
                        <a:cs typeface="Times New Roman" pitchFamily="18" charset="0"/>
                      </a:endParaRPr>
                    </a:p>
                  </a:txBody>
                  <a:tcPr marL="648000"/>
                </a:tc>
              </a:tr>
            </a:tbl>
          </a:graphicData>
        </a:graphic>
      </p:graphicFrame>
      <p:sp>
        <p:nvSpPr>
          <p:cNvPr id="3" name="TextBox 2"/>
          <p:cNvSpPr txBox="1"/>
          <p:nvPr/>
        </p:nvSpPr>
        <p:spPr>
          <a:xfrm>
            <a:off x="1115616" y="5733256"/>
            <a:ext cx="6912768" cy="369332"/>
          </a:xfrm>
          <a:prstGeom prst="rect">
            <a:avLst/>
          </a:prstGeom>
          <a:noFill/>
        </p:spPr>
        <p:txBody>
          <a:bodyPr wrap="square" rtlCol="0">
            <a:spAutoFit/>
          </a:bodyPr>
          <a:lstStyle/>
          <a:p>
            <a:r>
              <a:rPr lang="en-GB" dirty="0" smtClean="0">
                <a:latin typeface="Times New Roman" pitchFamily="18" charset="0"/>
                <a:cs typeface="Times New Roman" pitchFamily="18" charset="0"/>
              </a:rPr>
              <a:t>I leave this problem unsolved, so that also others could say something </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6480" y="1"/>
            <a:ext cx="8219520" cy="990600"/>
          </a:xfrm>
        </p:spPr>
        <p:txBody>
          <a:bodyPr>
            <a:normAutofit/>
          </a:bodyPr>
          <a:lstStyle/>
          <a:p>
            <a:r>
              <a:rPr lang="it-IT" sz="3000" b="1" dirty="0" smtClean="0">
                <a:latin typeface="Times New Roman"/>
              </a:rPr>
              <a:t>1335 </a:t>
            </a:r>
            <a:r>
              <a:rPr lang="it-IT" sz="3000" b="1" noProof="1" smtClean="0">
                <a:latin typeface="Times New Roman"/>
              </a:rPr>
              <a:t>–</a:t>
            </a:r>
            <a:r>
              <a:rPr lang="it-IT" sz="3000" b="1" dirty="0" smtClean="0">
                <a:latin typeface="Times New Roman"/>
              </a:rPr>
              <a:t> Roman Province</a:t>
            </a:r>
            <a:endParaRPr lang="it-IT" sz="3000" b="1" dirty="0">
              <a:latin typeface="Times New Roman"/>
            </a:endParaRPr>
          </a:p>
        </p:txBody>
      </p:sp>
      <p:graphicFrame>
        <p:nvGraphicFramePr>
          <p:cNvPr id="3" name="Tabella 2"/>
          <p:cNvGraphicFramePr>
            <a:graphicFrameLocks noGrp="1"/>
          </p:cNvGraphicFramePr>
          <p:nvPr/>
        </p:nvGraphicFramePr>
        <p:xfrm>
          <a:off x="228600" y="990600"/>
          <a:ext cx="8915400" cy="4968240"/>
        </p:xfrm>
        <a:graphic>
          <a:graphicData uri="http://schemas.openxmlformats.org/drawingml/2006/table">
            <a:tbl>
              <a:tblPr firstRow="1" bandRow="1">
                <a:tableStyleId>{2D5ABB26-0587-4C30-8999-92F81FD0307C}</a:tableStyleId>
              </a:tblPr>
              <a:tblGrid>
                <a:gridCol w="4457700"/>
                <a:gridCol w="4457700"/>
              </a:tblGrid>
              <a:tr h="464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000" kern="1200" dirty="0" smtClean="0">
                          <a:solidFill>
                            <a:schemeClr val="tx1"/>
                          </a:solidFill>
                          <a:latin typeface="Times New Roman"/>
                          <a:ea typeface="+mn-ea"/>
                          <a:cs typeface="+mn-cs"/>
                        </a:rPr>
                        <a:t>Item </a:t>
                      </a:r>
                      <a:r>
                        <a:rPr lang="it-IT" sz="2000" b="1" kern="1200" dirty="0" err="1" smtClean="0">
                          <a:solidFill>
                            <a:schemeClr val="tx1"/>
                          </a:solidFill>
                          <a:latin typeface="Times New Roman"/>
                          <a:ea typeface="+mn-ea"/>
                          <a:cs typeface="+mn-cs"/>
                        </a:rPr>
                        <a:t>ut</a:t>
                      </a:r>
                      <a:r>
                        <a:rPr lang="it-IT" sz="2000" b="1"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fratres</a:t>
                      </a:r>
                      <a:r>
                        <a:rPr lang="it-IT" sz="2000" b="1" kern="1200" dirty="0" smtClean="0">
                          <a:solidFill>
                            <a:schemeClr val="tx1"/>
                          </a:solidFill>
                          <a:latin typeface="Times New Roman"/>
                          <a:ea typeface="+mn-ea"/>
                          <a:cs typeface="+mn-cs"/>
                        </a:rPr>
                        <a:t> nostri </a:t>
                      </a:r>
                      <a:r>
                        <a:rPr lang="it-IT" sz="2000" b="1" kern="1200" dirty="0" err="1" smtClean="0">
                          <a:solidFill>
                            <a:schemeClr val="tx1"/>
                          </a:solidFill>
                          <a:latin typeface="Times New Roman"/>
                          <a:ea typeface="+mn-ea"/>
                          <a:cs typeface="+mn-cs"/>
                        </a:rPr>
                        <a:t>ordinis</a:t>
                      </a:r>
                      <a:r>
                        <a:rPr lang="it-IT" sz="2000" b="1"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theologie</a:t>
                      </a:r>
                      <a:r>
                        <a:rPr lang="it-IT" sz="2000" b="1" kern="1200" dirty="0" smtClean="0">
                          <a:solidFill>
                            <a:schemeClr val="tx1"/>
                          </a:solidFill>
                          <a:latin typeface="Times New Roman"/>
                          <a:ea typeface="+mn-ea"/>
                          <a:cs typeface="+mn-cs"/>
                        </a:rPr>
                        <a:t> studio plus </a:t>
                      </a:r>
                      <a:r>
                        <a:rPr lang="it-IT" sz="2000" b="1" kern="1200" dirty="0" err="1" smtClean="0">
                          <a:solidFill>
                            <a:schemeClr val="tx1"/>
                          </a:solidFill>
                          <a:latin typeface="Times New Roman"/>
                          <a:ea typeface="+mn-ea"/>
                          <a:cs typeface="+mn-cs"/>
                        </a:rPr>
                        <a:t>intendant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prohibemus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districte</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fratribus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universis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iunioribus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et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antiquis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quatenus</a:t>
                      </a:r>
                      <a:r>
                        <a:rPr lang="it-IT" sz="2000"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poeticos</a:t>
                      </a:r>
                      <a:r>
                        <a:rPr lang="it-IT" sz="2000" b="1"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libros</a:t>
                      </a:r>
                      <a:r>
                        <a:rPr lang="it-IT" sz="2000" b="1"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sive</a:t>
                      </a:r>
                      <a:r>
                        <a:rPr lang="it-IT" sz="2000" b="1"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libellos</a:t>
                      </a:r>
                      <a:r>
                        <a:rPr lang="it-IT" sz="2000" b="1" kern="1200" dirty="0" smtClean="0">
                          <a:solidFill>
                            <a:schemeClr val="tx1"/>
                          </a:solidFill>
                          <a:latin typeface="Times New Roman"/>
                          <a:ea typeface="+mn-ea"/>
                          <a:cs typeface="+mn-cs"/>
                        </a:rPr>
                        <a:t> per </a:t>
                      </a:r>
                      <a:r>
                        <a:rPr lang="it-IT" sz="2000" b="1" kern="1200" dirty="0" err="1" smtClean="0">
                          <a:solidFill>
                            <a:schemeClr val="tx1"/>
                          </a:solidFill>
                          <a:latin typeface="Times New Roman"/>
                          <a:ea typeface="+mn-ea"/>
                          <a:cs typeface="+mn-cs"/>
                        </a:rPr>
                        <a:t>illum</a:t>
                      </a:r>
                      <a:r>
                        <a:rPr lang="it-IT" sz="2000" b="1" kern="1200" dirty="0" smtClean="0">
                          <a:solidFill>
                            <a:schemeClr val="tx1"/>
                          </a:solidFill>
                          <a:latin typeface="Times New Roman"/>
                          <a:ea typeface="+mn-ea"/>
                          <a:cs typeface="+mn-cs"/>
                        </a:rPr>
                        <a:t> qui Dante </a:t>
                      </a:r>
                      <a:r>
                        <a:rPr lang="it-IT" sz="2000" b="1" kern="1200" dirty="0" err="1" smtClean="0">
                          <a:solidFill>
                            <a:schemeClr val="tx1"/>
                          </a:solidFill>
                          <a:latin typeface="Times New Roman"/>
                          <a:ea typeface="+mn-ea"/>
                          <a:cs typeface="+mn-cs"/>
                        </a:rPr>
                        <a:t>nominatur</a:t>
                      </a:r>
                      <a:r>
                        <a:rPr lang="it-IT" sz="2000" b="1" kern="1200" dirty="0" smtClean="0">
                          <a:solidFill>
                            <a:schemeClr val="tx1"/>
                          </a:solidFill>
                          <a:latin typeface="Times New Roman"/>
                          <a:ea typeface="+mn-ea"/>
                          <a:cs typeface="+mn-cs"/>
                        </a:rPr>
                        <a:t> in </a:t>
                      </a:r>
                      <a:r>
                        <a:rPr lang="it-IT" sz="2000" b="1" kern="1200" dirty="0" err="1" smtClean="0">
                          <a:solidFill>
                            <a:schemeClr val="tx1"/>
                          </a:solidFill>
                          <a:latin typeface="Times New Roman"/>
                          <a:ea typeface="+mn-ea"/>
                          <a:cs typeface="+mn-cs"/>
                        </a:rPr>
                        <a:t>vulgari</a:t>
                      </a:r>
                      <a:r>
                        <a:rPr lang="it-IT" sz="2000" b="1" kern="1200" dirty="0" smtClean="0">
                          <a:solidFill>
                            <a:schemeClr val="tx1"/>
                          </a:solidFill>
                          <a:latin typeface="Times New Roman"/>
                          <a:ea typeface="+mn-ea"/>
                          <a:cs typeface="+mn-cs"/>
                        </a:rPr>
                        <a:t> </a:t>
                      </a:r>
                      <a:r>
                        <a:rPr lang="it-IT" sz="2000" b="1" kern="1200" dirty="0" err="1" smtClean="0">
                          <a:solidFill>
                            <a:schemeClr val="tx1"/>
                          </a:solidFill>
                          <a:latin typeface="Times New Roman"/>
                          <a:ea typeface="+mn-ea"/>
                          <a:cs typeface="+mn-cs"/>
                        </a:rPr>
                        <a:t>compositos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nec</a:t>
                      </a:r>
                      <a:r>
                        <a:rPr lang="it-IT" sz="2000" kern="1200" dirty="0" smtClean="0">
                          <a:solidFill>
                            <a:schemeClr val="tx1"/>
                          </a:solidFill>
                          <a:latin typeface="Times New Roman"/>
                          <a:ea typeface="+mn-ea"/>
                          <a:cs typeface="+mn-cs"/>
                        </a:rPr>
                        <a:t> tenere </a:t>
                      </a:r>
                      <a:r>
                        <a:rPr lang="it-IT" sz="2000" kern="1200" dirty="0" err="1" smtClean="0">
                          <a:solidFill>
                            <a:schemeClr val="tx1"/>
                          </a:solidFill>
                          <a:latin typeface="Times New Roman"/>
                          <a:ea typeface="+mn-ea"/>
                          <a:cs typeface="+mn-cs"/>
                        </a:rPr>
                        <a:t>vel</a:t>
                      </a:r>
                      <a:r>
                        <a:rPr lang="it-IT" sz="2000" kern="1200" dirty="0" smtClean="0">
                          <a:solidFill>
                            <a:schemeClr val="tx1"/>
                          </a:solidFill>
                          <a:latin typeface="Times New Roman"/>
                          <a:ea typeface="+mn-ea"/>
                          <a:cs typeface="+mn-cs"/>
                        </a:rPr>
                        <a:t> in </a:t>
                      </a:r>
                      <a:r>
                        <a:rPr lang="it-IT" sz="2000" kern="1200" dirty="0" err="1" smtClean="0">
                          <a:solidFill>
                            <a:schemeClr val="tx1"/>
                          </a:solidFill>
                          <a:latin typeface="Times New Roman"/>
                          <a:ea typeface="+mn-ea"/>
                          <a:cs typeface="+mn-cs"/>
                        </a:rPr>
                        <a:t>eis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studere</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audeant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Contrarium</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facientes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cum</a:t>
                      </a:r>
                      <a:r>
                        <a:rPr lang="it-IT" sz="2000" kern="1200" dirty="0" smtClean="0">
                          <a:solidFill>
                            <a:schemeClr val="tx1"/>
                          </a:solidFill>
                          <a:latin typeface="Times New Roman"/>
                          <a:ea typeface="+mn-ea"/>
                          <a:cs typeface="+mn-cs"/>
                        </a:rPr>
                        <a:t> ad </a:t>
                      </a:r>
                      <a:r>
                        <a:rPr lang="it-IT" sz="2000" kern="1200" dirty="0" err="1" smtClean="0">
                          <a:solidFill>
                            <a:schemeClr val="tx1"/>
                          </a:solidFill>
                          <a:latin typeface="Times New Roman"/>
                          <a:ea typeface="+mn-ea"/>
                          <a:cs typeface="+mn-cs"/>
                        </a:rPr>
                        <a:t>prelatos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eorum</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pervenerit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volumus</a:t>
                      </a:r>
                      <a:r>
                        <a:rPr lang="it-IT" sz="2000" kern="1200" dirty="0" smtClean="0">
                          <a:solidFill>
                            <a:schemeClr val="tx1"/>
                          </a:solidFill>
                          <a:latin typeface="Times New Roman"/>
                          <a:ea typeface="+mn-ea"/>
                          <a:cs typeface="+mn-cs"/>
                        </a:rPr>
                        <a:t> libris </a:t>
                      </a:r>
                      <a:r>
                        <a:rPr lang="it-IT" sz="2000" kern="1200" dirty="0" err="1" smtClean="0">
                          <a:solidFill>
                            <a:schemeClr val="tx1"/>
                          </a:solidFill>
                          <a:latin typeface="Times New Roman"/>
                          <a:ea typeface="+mn-ea"/>
                          <a:cs typeface="+mn-cs"/>
                        </a:rPr>
                        <a:t>predictis</a:t>
                      </a:r>
                      <a:r>
                        <a:rPr lang="it-IT" sz="2000" kern="1200" dirty="0" smtClean="0">
                          <a:solidFill>
                            <a:schemeClr val="tx1"/>
                          </a:solidFill>
                          <a:latin typeface="Times New Roman"/>
                          <a:ea typeface="+mn-ea"/>
                          <a:cs typeface="+mn-cs"/>
                        </a:rPr>
                        <a:t> ex vi </a:t>
                      </a:r>
                      <a:r>
                        <a:rPr lang="it-IT" sz="2000" kern="1200" dirty="0" err="1" smtClean="0">
                          <a:solidFill>
                            <a:schemeClr val="tx1"/>
                          </a:solidFill>
                          <a:latin typeface="Times New Roman"/>
                          <a:ea typeface="+mn-ea"/>
                          <a:cs typeface="+mn-cs"/>
                        </a:rPr>
                        <a:t>presentis</a:t>
                      </a:r>
                      <a:r>
                        <a:rPr lang="it-IT" sz="2000" kern="1200" dirty="0" smtClean="0">
                          <a:solidFill>
                            <a:schemeClr val="tx1"/>
                          </a:solidFill>
                          <a:latin typeface="Times New Roman"/>
                          <a:ea typeface="+mn-ea"/>
                          <a:cs typeface="+mn-cs"/>
                        </a:rPr>
                        <a:t> statuti </a:t>
                      </a:r>
                      <a:r>
                        <a:rPr lang="it-IT" sz="2000" kern="1200" dirty="0" err="1" smtClean="0">
                          <a:solidFill>
                            <a:schemeClr val="tx1"/>
                          </a:solidFill>
                          <a:latin typeface="Times New Roman"/>
                          <a:ea typeface="+mn-ea"/>
                          <a:cs typeface="+mn-cs"/>
                        </a:rPr>
                        <a:t>privari</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mandantes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prelatis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eisdem</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quod</a:t>
                      </a:r>
                      <a:r>
                        <a:rPr lang="it-IT" sz="2000" kern="1200" dirty="0" smtClean="0">
                          <a:solidFill>
                            <a:schemeClr val="tx1"/>
                          </a:solidFill>
                          <a:latin typeface="Times New Roman"/>
                          <a:ea typeface="+mn-ea"/>
                          <a:cs typeface="+mn-cs"/>
                        </a:rPr>
                        <a:t> si qui </a:t>
                      </a:r>
                      <a:r>
                        <a:rPr lang="it-IT" sz="2000" kern="1200" dirty="0" err="1" smtClean="0">
                          <a:solidFill>
                            <a:schemeClr val="tx1"/>
                          </a:solidFill>
                          <a:latin typeface="Times New Roman"/>
                          <a:ea typeface="+mn-ea"/>
                          <a:cs typeface="+mn-cs"/>
                        </a:rPr>
                        <a:t>ordinationis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huiusmodi</a:t>
                      </a:r>
                      <a:r>
                        <a:rPr lang="it-IT" sz="2000" kern="1200" dirty="0" smtClean="0">
                          <a:solidFill>
                            <a:schemeClr val="tx1"/>
                          </a:solidFill>
                          <a:latin typeface="Times New Roman"/>
                          <a:ea typeface="+mn-ea"/>
                          <a:cs typeface="+mn-cs"/>
                        </a:rPr>
                        <a:t> inventi </a:t>
                      </a:r>
                      <a:r>
                        <a:rPr lang="it-IT" sz="2000" kern="1200" dirty="0" err="1" smtClean="0">
                          <a:solidFill>
                            <a:schemeClr val="tx1"/>
                          </a:solidFill>
                          <a:latin typeface="Times New Roman"/>
                          <a:ea typeface="+mn-ea"/>
                          <a:cs typeface="+mn-cs"/>
                        </a:rPr>
                        <a:t>fuerint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trasgressores</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sine</a:t>
                      </a:r>
                      <a:r>
                        <a:rPr lang="it-IT" sz="2000" kern="1200" dirty="0" smtClean="0">
                          <a:solidFill>
                            <a:schemeClr val="tx1"/>
                          </a:solidFill>
                          <a:latin typeface="Times New Roman"/>
                          <a:ea typeface="+mn-ea"/>
                          <a:cs typeface="+mn-cs"/>
                        </a:rPr>
                        <a:t> mora priori provinciali </a:t>
                      </a:r>
                      <a:r>
                        <a:rPr lang="it-IT" sz="2000" kern="1200" dirty="0" err="1" smtClean="0">
                          <a:solidFill>
                            <a:schemeClr val="tx1"/>
                          </a:solidFill>
                          <a:latin typeface="Times New Roman"/>
                          <a:ea typeface="+mn-ea"/>
                          <a:cs typeface="+mn-cs"/>
                        </a:rPr>
                        <a:t>studeant</a:t>
                      </a:r>
                      <a:r>
                        <a:rPr lang="it-IT" sz="2000" kern="1200" dirty="0" smtClean="0">
                          <a:solidFill>
                            <a:schemeClr val="tx1"/>
                          </a:solidFill>
                          <a:latin typeface="Times New Roman"/>
                          <a:ea typeface="+mn-ea"/>
                          <a:cs typeface="+mn-cs"/>
                        </a:rPr>
                        <a:t> </a:t>
                      </a:r>
                      <a:r>
                        <a:rPr lang="it-IT" sz="2000" kern="1200" dirty="0" err="1" smtClean="0">
                          <a:solidFill>
                            <a:schemeClr val="tx1"/>
                          </a:solidFill>
                          <a:latin typeface="Times New Roman"/>
                          <a:ea typeface="+mn-ea"/>
                          <a:cs typeface="+mn-cs"/>
                        </a:rPr>
                        <a:t>nuntiare</a:t>
                      </a:r>
                      <a:endParaRPr lang="en-GB" sz="2000" kern="1200" dirty="0" smtClean="0">
                        <a:solidFill>
                          <a:schemeClr val="tx1"/>
                        </a:solidFill>
                        <a:latin typeface="Times New Roman"/>
                        <a:ea typeface="+mn-ea"/>
                        <a:cs typeface="+mn-cs"/>
                      </a:endParaRPr>
                    </a:p>
                    <a:p>
                      <a:endParaRPr lang="it-IT" sz="2000" dirty="0">
                        <a:latin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tx1"/>
                          </a:solidFill>
                          <a:latin typeface="Times New Roman"/>
                          <a:ea typeface="+mn-ea"/>
                          <a:cs typeface="+mn-cs"/>
                        </a:rPr>
                        <a:t>In order that our friars would devote themselves more to the study of theology</a:t>
                      </a:r>
                      <a:r>
                        <a:rPr lang="en-GB" sz="2000" kern="1200" dirty="0" smtClean="0">
                          <a:solidFill>
                            <a:schemeClr val="tx1"/>
                          </a:solidFill>
                          <a:latin typeface="Times New Roman"/>
                          <a:ea typeface="+mn-ea"/>
                          <a:cs typeface="+mn-cs"/>
                        </a:rPr>
                        <a:t>, we strictly forbid all the friars – both young and elder – that they keep or dare to read </a:t>
                      </a:r>
                      <a:r>
                        <a:rPr lang="en-GB" sz="2000" b="1" kern="1200" dirty="0" smtClean="0">
                          <a:solidFill>
                            <a:schemeClr val="tx1"/>
                          </a:solidFill>
                          <a:latin typeface="Times New Roman"/>
                          <a:ea typeface="+mn-ea"/>
                          <a:cs typeface="+mn-cs"/>
                        </a:rPr>
                        <a:t>those poetic books or little books written in vernacular by that one who is called Dante</a:t>
                      </a:r>
                      <a:r>
                        <a:rPr lang="en-GB" sz="2000" kern="1200" dirty="0" smtClean="0">
                          <a:solidFill>
                            <a:schemeClr val="tx1"/>
                          </a:solidFill>
                          <a:latin typeface="Times New Roman"/>
                          <a:ea typeface="+mn-ea"/>
                          <a:cs typeface="+mn-cs"/>
                        </a:rPr>
                        <a:t>. Those who will do the contrary, in the case that their superiors would know it, we want that they will be deprived of those aforementioned books according to the present rule; we also prescribe the superiors to report immediately to the provincial prior if they find anyone violating the rule </a:t>
                      </a:r>
                      <a:r>
                        <a:rPr lang="en-US" sz="2000" i="1" kern="1200" dirty="0" smtClean="0">
                          <a:solidFill>
                            <a:schemeClr val="tx1"/>
                          </a:solidFill>
                          <a:latin typeface="Times New Roman"/>
                          <a:ea typeface="+mn-ea"/>
                          <a:cs typeface="+mn-cs"/>
                        </a:rPr>
                        <a:t>[my trans.]</a:t>
                      </a:r>
                      <a:r>
                        <a:rPr lang="en-GB" sz="2000" kern="1200" dirty="0" smtClean="0">
                          <a:solidFill>
                            <a:schemeClr val="tx1"/>
                          </a:solidFill>
                          <a:latin typeface="Times New Roman"/>
                          <a:ea typeface="+mn-ea"/>
                          <a:cs typeface="+mn-cs"/>
                        </a:rPr>
                        <a:t> </a:t>
                      </a:r>
                    </a:p>
                    <a:p>
                      <a:endParaRPr lang="it-IT" sz="2000" dirty="0">
                        <a:latin typeface="Times New Roman"/>
                      </a:endParaRPr>
                    </a:p>
                  </a:txBody>
                  <a:tcPr/>
                </a:tc>
              </a:tr>
            </a:tbl>
          </a:graphicData>
        </a:graphic>
      </p:graphicFrame>
      <p:sp>
        <p:nvSpPr>
          <p:cNvPr id="4" name="CasellaDiTesto 3"/>
          <p:cNvSpPr txBox="1"/>
          <p:nvPr/>
        </p:nvSpPr>
        <p:spPr>
          <a:xfrm>
            <a:off x="228600" y="5715000"/>
            <a:ext cx="8969267" cy="646331"/>
          </a:xfrm>
          <a:prstGeom prst="rect">
            <a:avLst/>
          </a:prstGeom>
          <a:noFill/>
        </p:spPr>
        <p:txBody>
          <a:bodyPr wrap="square" rtlCol="0">
            <a:spAutoFit/>
          </a:bodyPr>
          <a:lstStyle/>
          <a:p>
            <a:r>
              <a:rPr lang="it-IT" b="1" i="1" dirty="0" err="1" smtClean="0">
                <a:latin typeface="Times New Roman"/>
              </a:rPr>
              <a:t>Acta</a:t>
            </a:r>
            <a:r>
              <a:rPr lang="it-IT" b="1" i="1" dirty="0" smtClean="0">
                <a:latin typeface="Times New Roman"/>
              </a:rPr>
              <a:t> </a:t>
            </a:r>
            <a:r>
              <a:rPr lang="it-IT" b="1" i="1" dirty="0" err="1" smtClean="0">
                <a:latin typeface="Times New Roman"/>
              </a:rPr>
              <a:t>capitulorum</a:t>
            </a:r>
            <a:r>
              <a:rPr lang="it-IT" b="1" i="1" dirty="0" smtClean="0">
                <a:latin typeface="Times New Roman"/>
              </a:rPr>
              <a:t> </a:t>
            </a:r>
            <a:r>
              <a:rPr lang="it-IT" b="1" i="1" dirty="0" err="1" smtClean="0">
                <a:latin typeface="Times New Roman"/>
              </a:rPr>
              <a:t>provincialium</a:t>
            </a:r>
            <a:r>
              <a:rPr lang="it-IT" b="1" i="1" dirty="0" smtClean="0">
                <a:latin typeface="Times New Roman"/>
              </a:rPr>
              <a:t> </a:t>
            </a:r>
            <a:r>
              <a:rPr lang="it-IT" b="1" i="1" dirty="0" err="1" smtClean="0">
                <a:latin typeface="Times New Roman"/>
              </a:rPr>
              <a:t>provinciae</a:t>
            </a:r>
            <a:r>
              <a:rPr lang="it-IT" b="1" i="1" dirty="0" smtClean="0">
                <a:latin typeface="Times New Roman"/>
              </a:rPr>
              <a:t> </a:t>
            </a:r>
            <a:r>
              <a:rPr lang="it-IT" b="1" i="1" dirty="0" err="1" smtClean="0">
                <a:latin typeface="Times New Roman"/>
              </a:rPr>
              <a:t>romanae</a:t>
            </a:r>
            <a:r>
              <a:rPr lang="it-IT" b="1" i="1" dirty="0" smtClean="0">
                <a:latin typeface="Times New Roman"/>
              </a:rPr>
              <a:t> (1243-1344)</a:t>
            </a:r>
            <a:r>
              <a:rPr lang="it-IT" b="1" dirty="0" smtClean="0">
                <a:latin typeface="Times New Roman"/>
              </a:rPr>
              <a:t>, ed. T. </a:t>
            </a:r>
            <a:r>
              <a:rPr lang="it-IT" b="1" dirty="0" err="1" smtClean="0">
                <a:latin typeface="Times New Roman"/>
              </a:rPr>
              <a:t>Kaeppeli</a:t>
            </a:r>
            <a:r>
              <a:rPr lang="it-IT" b="1" dirty="0" smtClean="0">
                <a:latin typeface="Times New Roman"/>
              </a:rPr>
              <a:t> e </a:t>
            </a:r>
          </a:p>
          <a:p>
            <a:r>
              <a:rPr lang="it-IT" b="1" dirty="0" smtClean="0">
                <a:latin typeface="Times New Roman"/>
              </a:rPr>
              <a:t>A. </a:t>
            </a:r>
            <a:r>
              <a:rPr lang="it-IT" b="1" dirty="0" err="1" smtClean="0">
                <a:latin typeface="Times New Roman"/>
              </a:rPr>
              <a:t>Dondaine</a:t>
            </a:r>
            <a:r>
              <a:rPr lang="it-IT" b="1" dirty="0" smtClean="0">
                <a:latin typeface="Times New Roman"/>
              </a:rPr>
              <a:t>, Roma, Istituto Storico dei Frati Predicatori in S. Sabina, 1941, pp. 286-288</a:t>
            </a:r>
            <a:r>
              <a:rPr lang="en-GB" dirty="0" smtClean="0">
                <a:latin typeface="Times New Roman"/>
              </a:rPr>
              <a:t> </a:t>
            </a:r>
            <a:endParaRPr lang="it-IT" dirty="0">
              <a:latin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Times New Roman"/>
              </a:rPr>
              <a:t>O.P. </a:t>
            </a:r>
            <a:r>
              <a:rPr lang="it-IT" b="1" i="1" dirty="0" err="1" smtClean="0">
                <a:latin typeface="Times New Roman"/>
              </a:rPr>
              <a:t>Constitutiones</a:t>
            </a:r>
            <a:r>
              <a:rPr lang="it-IT" b="1" i="1" dirty="0" smtClean="0">
                <a:latin typeface="Times New Roman"/>
              </a:rPr>
              <a:t> </a:t>
            </a:r>
            <a:r>
              <a:rPr lang="it-IT" b="1" i="1" dirty="0" err="1" smtClean="0">
                <a:latin typeface="Times New Roman"/>
              </a:rPr>
              <a:t>antiquae</a:t>
            </a:r>
            <a:r>
              <a:rPr lang="it-IT" b="1" dirty="0" smtClean="0">
                <a:latin typeface="Times New Roman"/>
              </a:rPr>
              <a:t>, I.28</a:t>
            </a:r>
            <a:endParaRPr lang="it-IT" b="1" dirty="0">
              <a:latin typeface="Times New Roman"/>
            </a:endParaRPr>
          </a:p>
        </p:txBody>
      </p:sp>
      <p:graphicFrame>
        <p:nvGraphicFramePr>
          <p:cNvPr id="4" name="Tabella 3"/>
          <p:cNvGraphicFramePr>
            <a:graphicFrameLocks noGrp="1"/>
          </p:cNvGraphicFramePr>
          <p:nvPr/>
        </p:nvGraphicFramePr>
        <p:xfrm>
          <a:off x="228600" y="2209800"/>
          <a:ext cx="8915400" cy="3276600"/>
        </p:xfrm>
        <a:graphic>
          <a:graphicData uri="http://schemas.openxmlformats.org/drawingml/2006/table">
            <a:tbl>
              <a:tblPr firstRow="1" bandRow="1">
                <a:tableStyleId>{2D5ABB26-0587-4C30-8999-92F81FD0307C}</a:tableStyleId>
              </a:tblPr>
              <a:tblGrid>
                <a:gridCol w="4457700"/>
                <a:gridCol w="4457700"/>
              </a:tblGrid>
              <a:tr h="3276600">
                <a:tc>
                  <a:txBody>
                    <a:bodyPr/>
                    <a:lstStyle/>
                    <a:p>
                      <a:r>
                        <a:rPr lang="it-IT" sz="2000" b="0" i="0" kern="1200" baseline="0" dirty="0" smtClean="0">
                          <a:solidFill>
                            <a:schemeClr val="tx1"/>
                          </a:solidFill>
                          <a:latin typeface="Times New Roman"/>
                          <a:ea typeface="+mn-ea"/>
                          <a:cs typeface="+mn-cs"/>
                        </a:rPr>
                        <a:t>[</a:t>
                      </a:r>
                      <a:r>
                        <a:rPr lang="it-IT" sz="2000" b="0" i="0" kern="1200" baseline="0" dirty="0" err="1" smtClean="0">
                          <a:solidFill>
                            <a:schemeClr val="tx1"/>
                          </a:solidFill>
                          <a:latin typeface="Times New Roman"/>
                          <a:ea typeface="+mn-ea"/>
                          <a:cs typeface="+mn-cs"/>
                        </a:rPr>
                        <a:t>studentes</a:t>
                      </a:r>
                      <a:r>
                        <a:rPr lang="it-IT" sz="2000" b="0" i="0" kern="1200" baseline="0" dirty="0" smtClean="0">
                          <a:solidFill>
                            <a:schemeClr val="tx1"/>
                          </a:solidFill>
                          <a:latin typeface="Times New Roman"/>
                          <a:ea typeface="+mn-ea"/>
                          <a:cs typeface="+mn-cs"/>
                        </a:rPr>
                        <a:t>] in libris </a:t>
                      </a:r>
                      <a:r>
                        <a:rPr lang="it-IT" sz="2000" b="0" i="0" kern="1200" baseline="0" dirty="0" err="1" smtClean="0">
                          <a:solidFill>
                            <a:schemeClr val="tx1"/>
                          </a:solidFill>
                          <a:latin typeface="Times New Roman"/>
                          <a:ea typeface="+mn-ea"/>
                          <a:cs typeface="+mn-cs"/>
                        </a:rPr>
                        <a:t>gentilium</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et</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philosophorum</a:t>
                      </a:r>
                      <a:r>
                        <a:rPr lang="it-IT" sz="2000" b="0" i="0" kern="1200" baseline="0" dirty="0" smtClean="0">
                          <a:solidFill>
                            <a:schemeClr val="tx1"/>
                          </a:solidFill>
                          <a:latin typeface="Times New Roman"/>
                          <a:ea typeface="+mn-ea"/>
                          <a:cs typeface="+mn-cs"/>
                        </a:rPr>
                        <a:t> non </a:t>
                      </a:r>
                      <a:r>
                        <a:rPr lang="it-IT" sz="2000" b="0" i="0" kern="1200" baseline="0" dirty="0" err="1" smtClean="0">
                          <a:solidFill>
                            <a:schemeClr val="tx1"/>
                          </a:solidFill>
                          <a:latin typeface="Times New Roman"/>
                          <a:ea typeface="+mn-ea"/>
                          <a:cs typeface="+mn-cs"/>
                        </a:rPr>
                        <a:t>studeant</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a:t>
                      </a:r>
                      <a:r>
                        <a:rPr lang="it-IT" sz="2000" b="0" i="0" kern="1200" baseline="0" dirty="0" smtClean="0">
                          <a:solidFill>
                            <a:schemeClr val="tx1"/>
                          </a:solidFill>
                          <a:latin typeface="Times New Roman"/>
                          <a:ea typeface="+mn-ea"/>
                          <a:cs typeface="+mn-cs"/>
                        </a:rPr>
                        <a:t>].</a:t>
                      </a:r>
                    </a:p>
                    <a:p>
                      <a:r>
                        <a:rPr lang="it-IT" sz="2000" b="0" i="0" kern="1200" baseline="0" dirty="0" err="1" smtClean="0">
                          <a:solidFill>
                            <a:schemeClr val="tx1"/>
                          </a:solidFill>
                          <a:latin typeface="Times New Roman"/>
                          <a:ea typeface="+mn-ea"/>
                          <a:cs typeface="+mn-cs"/>
                        </a:rPr>
                        <a:t>Seculares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scientias</a:t>
                      </a:r>
                      <a:r>
                        <a:rPr lang="it-IT" sz="2000" b="0" i="0" kern="1200" baseline="0" dirty="0" smtClean="0">
                          <a:solidFill>
                            <a:schemeClr val="tx1"/>
                          </a:solidFill>
                          <a:latin typeface="Times New Roman"/>
                          <a:ea typeface="+mn-ea"/>
                          <a:cs typeface="+mn-cs"/>
                        </a:rPr>
                        <a:t> non </a:t>
                      </a:r>
                      <a:r>
                        <a:rPr lang="it-IT" sz="2000" b="0" i="0" kern="1200" baseline="0" dirty="0" err="1" smtClean="0">
                          <a:solidFill>
                            <a:schemeClr val="tx1"/>
                          </a:solidFill>
                          <a:latin typeface="Times New Roman"/>
                          <a:ea typeface="+mn-ea"/>
                          <a:cs typeface="+mn-cs"/>
                        </a:rPr>
                        <a:t>addiscant</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nec</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etiam</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artes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quas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liberales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vocent</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sed</a:t>
                      </a:r>
                      <a:r>
                        <a:rPr lang="it-IT" sz="2000" b="0" i="0" kern="1200" baseline="0" dirty="0" smtClean="0">
                          <a:solidFill>
                            <a:schemeClr val="tx1"/>
                          </a:solidFill>
                          <a:latin typeface="Times New Roman"/>
                          <a:ea typeface="+mn-ea"/>
                          <a:cs typeface="+mn-cs"/>
                        </a:rPr>
                        <a:t> tantum </a:t>
                      </a:r>
                      <a:r>
                        <a:rPr lang="it-IT" sz="2000" b="0" i="0" kern="1200" baseline="0" dirty="0" err="1" smtClean="0">
                          <a:solidFill>
                            <a:schemeClr val="tx1"/>
                          </a:solidFill>
                          <a:latin typeface="Times New Roman"/>
                          <a:ea typeface="+mn-ea"/>
                          <a:cs typeface="+mn-cs"/>
                        </a:rPr>
                        <a:t>libros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theologicos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tam</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iuvenes</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quam</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alii</a:t>
                      </a:r>
                      <a:r>
                        <a:rPr lang="it-IT" sz="2000" b="0" i="0" kern="1200" baseline="0" dirty="0" smtClean="0">
                          <a:solidFill>
                            <a:schemeClr val="tx1"/>
                          </a:solidFill>
                          <a:latin typeface="Times New Roman"/>
                          <a:ea typeface="+mn-ea"/>
                          <a:cs typeface="+mn-cs"/>
                        </a:rPr>
                        <a:t> </a:t>
                      </a:r>
                      <a:r>
                        <a:rPr lang="it-IT" sz="2000" b="0" i="0" kern="1200" baseline="0" dirty="0" err="1" smtClean="0">
                          <a:solidFill>
                            <a:schemeClr val="tx1"/>
                          </a:solidFill>
                          <a:latin typeface="Times New Roman"/>
                          <a:ea typeface="+mn-ea"/>
                          <a:cs typeface="+mn-cs"/>
                        </a:rPr>
                        <a:t>legant</a:t>
                      </a:r>
                      <a:endParaRPr lang="it-IT" sz="2000" b="0" i="0" dirty="0">
                        <a:latin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kern="1200" dirty="0" smtClean="0">
                          <a:solidFill>
                            <a:schemeClr val="tx1"/>
                          </a:solidFill>
                          <a:latin typeface="Times New Roman"/>
                          <a:ea typeface="+mn-ea"/>
                          <a:cs typeface="+mn-cs"/>
                        </a:rPr>
                        <a:t>[students] shall not</a:t>
                      </a:r>
                      <a:r>
                        <a:rPr lang="en-US" sz="2000" b="0" i="0" kern="1200" baseline="0" dirty="0" smtClean="0">
                          <a:solidFill>
                            <a:schemeClr val="tx1"/>
                          </a:solidFill>
                          <a:latin typeface="Times New Roman"/>
                          <a:ea typeface="+mn-ea"/>
                          <a:cs typeface="+mn-cs"/>
                        </a:rPr>
                        <a:t> study either pagan or philosophers’ books […]. They shall not learn either secular sciences, or those arts that are called liberal; instead, they – both young students and the others – shall read exclusively theological books </a:t>
                      </a:r>
                      <a:r>
                        <a:rPr lang="en-US" sz="2000" b="0" i="0" kern="1200" dirty="0" smtClean="0">
                          <a:solidFill>
                            <a:schemeClr val="tx1"/>
                          </a:solidFill>
                          <a:latin typeface="Times New Roman"/>
                          <a:ea typeface="+mn-ea"/>
                          <a:cs typeface="+mn-cs"/>
                        </a:rPr>
                        <a:t>[</a:t>
                      </a:r>
                      <a:r>
                        <a:rPr lang="en-US" sz="2000" b="0" i="1" kern="1200" dirty="0" smtClean="0">
                          <a:solidFill>
                            <a:schemeClr val="tx1"/>
                          </a:solidFill>
                          <a:latin typeface="Times New Roman"/>
                          <a:ea typeface="+mn-ea"/>
                          <a:cs typeface="+mn-cs"/>
                        </a:rPr>
                        <a:t>my trans</a:t>
                      </a:r>
                      <a:r>
                        <a:rPr lang="en-US" sz="2000" b="0" i="0" kern="1200" dirty="0" smtClean="0">
                          <a:solidFill>
                            <a:schemeClr val="tx1"/>
                          </a:solidFill>
                          <a:latin typeface="Times New Roman"/>
                          <a:ea typeface="+mn-ea"/>
                          <a:cs typeface="+mn-cs"/>
                        </a:rPr>
                        <a:t>.]</a:t>
                      </a:r>
                      <a:r>
                        <a:rPr lang="en-GB" sz="2000" b="0" i="0" kern="1200" dirty="0" smtClean="0">
                          <a:solidFill>
                            <a:schemeClr val="tx1"/>
                          </a:solidFill>
                          <a:latin typeface="Times New Roman"/>
                          <a:ea typeface="+mn-ea"/>
                          <a:cs typeface="+mn-cs"/>
                        </a:rPr>
                        <a:t> </a:t>
                      </a:r>
                    </a:p>
                    <a:p>
                      <a:endParaRPr lang="it-IT" sz="2000" b="0" i="0" dirty="0">
                        <a:latin typeface="Times New Roman"/>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19520" cy="838199"/>
          </a:xfrm>
        </p:spPr>
        <p:txBody>
          <a:bodyPr>
            <a:noAutofit/>
          </a:bodyPr>
          <a:lstStyle/>
          <a:p>
            <a:pPr lvl="0"/>
            <a:r>
              <a:rPr lang="it-IT" sz="2800" b="1" i="1" dirty="0" smtClean="0">
                <a:latin typeface="Times New Roman"/>
              </a:rPr>
              <a:t>Corpus </a:t>
            </a:r>
            <a:r>
              <a:rPr lang="it-IT" sz="2800" b="1" i="1" dirty="0" err="1" smtClean="0">
                <a:latin typeface="Times New Roman"/>
              </a:rPr>
              <a:t>Iuris</a:t>
            </a:r>
            <a:r>
              <a:rPr lang="it-IT" sz="2800" b="1" i="1" dirty="0" smtClean="0">
                <a:latin typeface="Times New Roman"/>
              </a:rPr>
              <a:t> Canonici, I. </a:t>
            </a:r>
            <a:br>
              <a:rPr lang="it-IT" sz="2800" b="1" i="1" dirty="0" smtClean="0">
                <a:latin typeface="Times New Roman"/>
              </a:rPr>
            </a:br>
            <a:r>
              <a:rPr lang="it-IT" sz="2800" b="1" i="1" dirty="0" err="1" smtClean="0">
                <a:latin typeface="Times New Roman"/>
              </a:rPr>
              <a:t>Decretum</a:t>
            </a:r>
            <a:r>
              <a:rPr lang="it-IT" sz="2800" b="1" i="1" dirty="0" smtClean="0">
                <a:latin typeface="Times New Roman"/>
              </a:rPr>
              <a:t> </a:t>
            </a:r>
            <a:r>
              <a:rPr lang="it-IT" sz="2800" b="1" i="1" dirty="0" err="1" smtClean="0">
                <a:latin typeface="Times New Roman"/>
              </a:rPr>
              <a:t>Gratiani</a:t>
            </a:r>
            <a:r>
              <a:rPr lang="it-IT" sz="2800" b="1" dirty="0" smtClean="0">
                <a:latin typeface="Times New Roman"/>
              </a:rPr>
              <a:t>, </a:t>
            </a:r>
            <a:r>
              <a:rPr lang="it-IT" sz="2800" b="1" i="1" dirty="0" err="1" smtClean="0">
                <a:latin typeface="Times New Roman"/>
              </a:rPr>
              <a:t>dist</a:t>
            </a:r>
            <a:r>
              <a:rPr lang="it-IT" sz="2800" b="1" dirty="0" smtClean="0">
                <a:latin typeface="Times New Roman"/>
              </a:rPr>
              <a:t>. </a:t>
            </a:r>
            <a:r>
              <a:rPr lang="it-IT" sz="2800" b="1" dirty="0" err="1" smtClean="0">
                <a:latin typeface="Times New Roman"/>
              </a:rPr>
              <a:t>XXXVII</a:t>
            </a:r>
            <a:r>
              <a:rPr lang="it-IT" sz="2800" b="1" i="1" dirty="0" smtClean="0">
                <a:latin typeface="Times New Roman"/>
              </a:rPr>
              <a:t> </a:t>
            </a:r>
            <a:r>
              <a:rPr lang="en-GB" sz="2800" dirty="0" smtClean="0">
                <a:latin typeface="Times New Roman"/>
              </a:rPr>
              <a:t/>
            </a:r>
            <a:br>
              <a:rPr lang="en-GB" sz="2800" dirty="0" smtClean="0">
                <a:latin typeface="Times New Roman"/>
              </a:rPr>
            </a:br>
            <a:r>
              <a:rPr lang="it-IT" sz="2800" b="1" i="1" dirty="0" err="1" smtClean="0">
                <a:latin typeface="Times New Roman"/>
              </a:rPr>
              <a:t> </a:t>
            </a:r>
            <a:endParaRPr lang="it-IT" sz="2800" b="1" dirty="0">
              <a:latin typeface="Times New Roman"/>
            </a:endParaRPr>
          </a:p>
        </p:txBody>
      </p:sp>
      <p:graphicFrame>
        <p:nvGraphicFramePr>
          <p:cNvPr id="3" name="Tabella 2"/>
          <p:cNvGraphicFramePr>
            <a:graphicFrameLocks noGrp="1"/>
          </p:cNvGraphicFramePr>
          <p:nvPr/>
        </p:nvGraphicFramePr>
        <p:xfrm>
          <a:off x="228600" y="1600200"/>
          <a:ext cx="8915400" cy="4846319"/>
        </p:xfrm>
        <a:graphic>
          <a:graphicData uri="http://schemas.openxmlformats.org/drawingml/2006/table">
            <a:tbl>
              <a:tblPr firstRow="1" bandRow="1">
                <a:tableStyleId>{2D5ABB26-0587-4C30-8999-92F81FD0307C}</a:tableStyleId>
              </a:tblPr>
              <a:tblGrid>
                <a:gridCol w="4457700"/>
                <a:gridCol w="4457700"/>
              </a:tblGrid>
              <a:tr h="4038600">
                <a:tc>
                  <a:txBody>
                    <a:bodyPr/>
                    <a:lstStyle/>
                    <a:p>
                      <a:endParaRPr lang="it-IT" sz="2400" dirty="0" smtClean="0">
                        <a:latin typeface="Times New Roman"/>
                      </a:endParaRPr>
                    </a:p>
                    <a:p>
                      <a:r>
                        <a:rPr lang="it-IT" sz="2400" kern="1200" dirty="0" err="1" smtClean="0">
                          <a:solidFill>
                            <a:schemeClr val="tx1"/>
                          </a:solidFill>
                          <a:latin typeface="Times New Roman"/>
                          <a:ea typeface="+mn-ea"/>
                          <a:cs typeface="+mn-cs"/>
                        </a:rPr>
                        <a:t>seculares</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litteras</a:t>
                      </a:r>
                      <a:r>
                        <a:rPr lang="it-IT" sz="2400" kern="1200" dirty="0" smtClean="0">
                          <a:solidFill>
                            <a:schemeClr val="tx1"/>
                          </a:solidFill>
                          <a:latin typeface="Times New Roman"/>
                          <a:ea typeface="+mn-ea"/>
                          <a:cs typeface="+mn-cs"/>
                        </a:rPr>
                        <a:t> quidam </a:t>
                      </a:r>
                      <a:r>
                        <a:rPr lang="it-IT" sz="2400" kern="1200" dirty="0" err="1" smtClean="0">
                          <a:solidFill>
                            <a:schemeClr val="tx1"/>
                          </a:solidFill>
                          <a:latin typeface="Times New Roman"/>
                          <a:ea typeface="+mn-ea"/>
                          <a:cs typeface="+mn-cs"/>
                        </a:rPr>
                        <a:t>legunt</a:t>
                      </a:r>
                      <a:r>
                        <a:rPr lang="it-IT" sz="2400" kern="1200" dirty="0" smtClean="0">
                          <a:solidFill>
                            <a:schemeClr val="tx1"/>
                          </a:solidFill>
                          <a:latin typeface="Times New Roman"/>
                          <a:ea typeface="+mn-ea"/>
                          <a:cs typeface="+mn-cs"/>
                        </a:rPr>
                        <a:t> ad </a:t>
                      </a:r>
                      <a:r>
                        <a:rPr lang="it-IT" sz="2400" kern="1200" dirty="0" err="1" smtClean="0">
                          <a:solidFill>
                            <a:schemeClr val="tx1"/>
                          </a:solidFill>
                          <a:latin typeface="Times New Roman"/>
                          <a:ea typeface="+mn-ea"/>
                          <a:cs typeface="+mn-cs"/>
                        </a:rPr>
                        <a:t>voluptatem</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poetarum</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figmentis</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et</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verborum</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ornatu</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delectati</a:t>
                      </a:r>
                      <a:r>
                        <a:rPr lang="it-IT" sz="2400" kern="1200" dirty="0" smtClean="0">
                          <a:solidFill>
                            <a:schemeClr val="tx1"/>
                          </a:solidFill>
                          <a:latin typeface="Times New Roman"/>
                          <a:ea typeface="+mn-ea"/>
                          <a:cs typeface="+mn-cs"/>
                        </a:rPr>
                        <a:t>; quidam vero </a:t>
                      </a:r>
                      <a:r>
                        <a:rPr lang="it-IT" sz="2400" b="1" i="0" kern="1200" dirty="0" smtClean="0">
                          <a:solidFill>
                            <a:schemeClr val="tx1"/>
                          </a:solidFill>
                          <a:latin typeface="Times New Roman"/>
                          <a:ea typeface="+mn-ea"/>
                          <a:cs typeface="+mn-cs"/>
                        </a:rPr>
                        <a:t>ad </a:t>
                      </a:r>
                      <a:r>
                        <a:rPr lang="it-IT" sz="2400" b="1" i="0" kern="1200" dirty="0" err="1" smtClean="0">
                          <a:solidFill>
                            <a:schemeClr val="tx1"/>
                          </a:solidFill>
                          <a:latin typeface="Times New Roman"/>
                          <a:ea typeface="+mn-ea"/>
                          <a:cs typeface="+mn-cs"/>
                        </a:rPr>
                        <a:t>eruditionem</a:t>
                      </a:r>
                      <a:r>
                        <a:rPr lang="it-IT" sz="2400" b="1" i="0" kern="1200" dirty="0" smtClean="0">
                          <a:solidFill>
                            <a:schemeClr val="tx1"/>
                          </a:solidFill>
                          <a:latin typeface="Times New Roman"/>
                          <a:ea typeface="+mn-ea"/>
                          <a:cs typeface="+mn-cs"/>
                        </a:rPr>
                        <a:t> </a:t>
                      </a:r>
                      <a:r>
                        <a:rPr lang="it-IT" sz="2400" b="0" i="0" kern="1200" dirty="0" err="1" smtClean="0">
                          <a:solidFill>
                            <a:schemeClr val="tx1"/>
                          </a:solidFill>
                          <a:latin typeface="Times New Roman"/>
                          <a:ea typeface="+mn-ea"/>
                          <a:cs typeface="+mn-cs"/>
                        </a:rPr>
                        <a:t>eas</a:t>
                      </a:r>
                      <a:r>
                        <a:rPr lang="it-IT" sz="2400" b="0" i="0" kern="1200" dirty="0" smtClean="0">
                          <a:solidFill>
                            <a:schemeClr val="tx1"/>
                          </a:solidFill>
                          <a:latin typeface="Times New Roman"/>
                          <a:ea typeface="+mn-ea"/>
                          <a:cs typeface="+mn-cs"/>
                        </a:rPr>
                        <a:t> </a:t>
                      </a:r>
                      <a:r>
                        <a:rPr lang="it-IT" sz="2400" b="0" i="0" kern="1200" dirty="0" err="1" smtClean="0">
                          <a:solidFill>
                            <a:schemeClr val="tx1"/>
                          </a:solidFill>
                          <a:latin typeface="Times New Roman"/>
                          <a:ea typeface="+mn-ea"/>
                          <a:cs typeface="+mn-cs"/>
                        </a:rPr>
                        <a:t>addiscunt</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ut</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errores</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gentilium</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legendo</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detestantur</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et</a:t>
                      </a:r>
                      <a:r>
                        <a:rPr lang="it-IT" sz="2400" kern="1200" dirty="0" smtClean="0">
                          <a:solidFill>
                            <a:schemeClr val="tx1"/>
                          </a:solidFill>
                          <a:latin typeface="Times New Roman"/>
                          <a:ea typeface="+mn-ea"/>
                          <a:cs typeface="+mn-cs"/>
                        </a:rPr>
                        <a:t> </a:t>
                      </a:r>
                      <a:r>
                        <a:rPr lang="it-IT" sz="2400" b="1" i="0" kern="1200" dirty="0" err="1" smtClean="0">
                          <a:solidFill>
                            <a:schemeClr val="tx1"/>
                          </a:solidFill>
                          <a:latin typeface="Times New Roman"/>
                          <a:ea typeface="+mn-ea"/>
                          <a:cs typeface="+mn-cs"/>
                        </a:rPr>
                        <a:t>utilia</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que</a:t>
                      </a:r>
                      <a:r>
                        <a:rPr lang="it-IT" sz="2400" kern="1200" dirty="0" smtClean="0">
                          <a:solidFill>
                            <a:schemeClr val="tx1"/>
                          </a:solidFill>
                          <a:latin typeface="Times New Roman"/>
                          <a:ea typeface="+mn-ea"/>
                          <a:cs typeface="+mn-cs"/>
                        </a:rPr>
                        <a:t> in </a:t>
                      </a:r>
                      <a:r>
                        <a:rPr lang="it-IT" sz="2400" kern="1200" dirty="0" err="1" smtClean="0">
                          <a:solidFill>
                            <a:schemeClr val="tx1"/>
                          </a:solidFill>
                          <a:latin typeface="Times New Roman"/>
                          <a:ea typeface="+mn-ea"/>
                          <a:cs typeface="+mn-cs"/>
                        </a:rPr>
                        <a:t>eis</a:t>
                      </a:r>
                      <a:r>
                        <a:rPr lang="it-IT" sz="2400" kern="1200" dirty="0" smtClean="0">
                          <a:solidFill>
                            <a:schemeClr val="tx1"/>
                          </a:solidFill>
                          <a:latin typeface="Times New Roman"/>
                          <a:ea typeface="+mn-ea"/>
                          <a:cs typeface="+mn-cs"/>
                        </a:rPr>
                        <a:t> </a:t>
                      </a:r>
                      <a:r>
                        <a:rPr lang="it-IT" sz="2400" kern="1200" dirty="0" err="1" smtClean="0">
                          <a:solidFill>
                            <a:schemeClr val="tx1"/>
                          </a:solidFill>
                          <a:latin typeface="Times New Roman"/>
                          <a:ea typeface="+mn-ea"/>
                          <a:cs typeface="+mn-cs"/>
                        </a:rPr>
                        <a:t>invenerint</a:t>
                      </a:r>
                      <a:r>
                        <a:rPr lang="it-IT" sz="2400" kern="1200" dirty="0" smtClean="0">
                          <a:solidFill>
                            <a:schemeClr val="tx1"/>
                          </a:solidFill>
                          <a:latin typeface="Times New Roman"/>
                          <a:ea typeface="+mn-ea"/>
                          <a:cs typeface="+mn-cs"/>
                        </a:rPr>
                        <a:t>, </a:t>
                      </a:r>
                      <a:r>
                        <a:rPr lang="it-IT" sz="2400" b="1" i="0" kern="1200" dirty="0" smtClean="0">
                          <a:solidFill>
                            <a:schemeClr val="tx1"/>
                          </a:solidFill>
                          <a:latin typeface="Times New Roman"/>
                          <a:ea typeface="+mn-ea"/>
                          <a:cs typeface="+mn-cs"/>
                        </a:rPr>
                        <a:t>ad </a:t>
                      </a:r>
                      <a:r>
                        <a:rPr lang="it-IT" sz="2400" b="1" i="0" kern="1200" dirty="0" err="1" smtClean="0">
                          <a:solidFill>
                            <a:schemeClr val="tx1"/>
                          </a:solidFill>
                          <a:latin typeface="Times New Roman"/>
                          <a:ea typeface="+mn-ea"/>
                          <a:cs typeface="+mn-cs"/>
                        </a:rPr>
                        <a:t>usum</a:t>
                      </a:r>
                      <a:r>
                        <a:rPr lang="it-IT" sz="2400" b="1" i="0" kern="1200" dirty="0" smtClean="0">
                          <a:solidFill>
                            <a:schemeClr val="tx1"/>
                          </a:solidFill>
                          <a:latin typeface="Times New Roman"/>
                          <a:ea typeface="+mn-ea"/>
                          <a:cs typeface="+mn-cs"/>
                        </a:rPr>
                        <a:t> </a:t>
                      </a:r>
                      <a:r>
                        <a:rPr lang="it-IT" sz="2400" b="1" i="0" kern="1200" dirty="0" err="1" smtClean="0">
                          <a:solidFill>
                            <a:schemeClr val="tx1"/>
                          </a:solidFill>
                          <a:latin typeface="Times New Roman"/>
                          <a:ea typeface="+mn-ea"/>
                          <a:cs typeface="+mn-cs"/>
                        </a:rPr>
                        <a:t>sacrae</a:t>
                      </a:r>
                      <a:r>
                        <a:rPr lang="it-IT" sz="2400" b="1" i="0" kern="1200" dirty="0" smtClean="0">
                          <a:solidFill>
                            <a:schemeClr val="tx1"/>
                          </a:solidFill>
                          <a:latin typeface="Times New Roman"/>
                          <a:ea typeface="+mn-ea"/>
                          <a:cs typeface="+mn-cs"/>
                        </a:rPr>
                        <a:t> </a:t>
                      </a:r>
                      <a:r>
                        <a:rPr lang="it-IT" sz="2400" b="1" i="0" kern="1200" dirty="0" err="1" smtClean="0">
                          <a:solidFill>
                            <a:schemeClr val="tx1"/>
                          </a:solidFill>
                          <a:latin typeface="Times New Roman"/>
                          <a:ea typeface="+mn-ea"/>
                          <a:cs typeface="+mn-cs"/>
                        </a:rPr>
                        <a:t>eruditionis</a:t>
                      </a:r>
                      <a:r>
                        <a:rPr lang="it-IT" sz="2400" b="1" i="0" kern="1200" dirty="0" smtClean="0">
                          <a:solidFill>
                            <a:schemeClr val="tx1"/>
                          </a:solidFill>
                          <a:latin typeface="Times New Roman"/>
                          <a:ea typeface="+mn-ea"/>
                          <a:cs typeface="+mn-cs"/>
                        </a:rPr>
                        <a:t> devote </a:t>
                      </a:r>
                      <a:r>
                        <a:rPr lang="it-IT" sz="2400" b="1" i="0" kern="1200" dirty="0" err="1" smtClean="0">
                          <a:solidFill>
                            <a:schemeClr val="tx1"/>
                          </a:solidFill>
                          <a:latin typeface="Times New Roman"/>
                          <a:ea typeface="+mn-ea"/>
                          <a:cs typeface="+mn-cs"/>
                        </a:rPr>
                        <a:t>invertant</a:t>
                      </a:r>
                      <a:r>
                        <a:rPr lang="it-IT" sz="2400" b="1" i="0" kern="1200" dirty="0" smtClean="0">
                          <a:solidFill>
                            <a:schemeClr val="tx1"/>
                          </a:solidFill>
                          <a:latin typeface="Times New Roman"/>
                          <a:ea typeface="+mn-ea"/>
                          <a:cs typeface="+mn-cs"/>
                        </a:rPr>
                        <a:t> </a:t>
                      </a:r>
                      <a:r>
                        <a:rPr lang="it-IT" sz="2400" kern="1200" dirty="0" smtClean="0">
                          <a:solidFill>
                            <a:schemeClr val="tx1"/>
                          </a:solidFill>
                          <a:latin typeface="Times New Roman"/>
                          <a:ea typeface="+mn-ea"/>
                          <a:cs typeface="+mn-cs"/>
                        </a:rPr>
                        <a:t>(ch. </a:t>
                      </a:r>
                      <a:r>
                        <a:rPr lang="it-IT" sz="2400" kern="1200" dirty="0" err="1" smtClean="0">
                          <a:solidFill>
                            <a:schemeClr val="tx1"/>
                          </a:solidFill>
                          <a:latin typeface="Times New Roman"/>
                          <a:ea typeface="+mn-ea"/>
                          <a:cs typeface="+mn-cs"/>
                        </a:rPr>
                        <a:t>8</a:t>
                      </a:r>
                      <a:r>
                        <a:rPr lang="it-IT" sz="2400" kern="1200" dirty="0" smtClean="0">
                          <a:solidFill>
                            <a:schemeClr val="tx1"/>
                          </a:solidFill>
                          <a:latin typeface="Times New Roman"/>
                          <a:ea typeface="+mn-ea"/>
                          <a:cs typeface="+mn-cs"/>
                        </a:rPr>
                        <a:t>, part </a:t>
                      </a:r>
                      <a:r>
                        <a:rPr lang="it-IT" sz="2400" kern="1200" dirty="0" err="1" smtClean="0">
                          <a:solidFill>
                            <a:schemeClr val="tx1"/>
                          </a:solidFill>
                          <a:latin typeface="Times New Roman"/>
                          <a:ea typeface="+mn-ea"/>
                          <a:cs typeface="+mn-cs"/>
                        </a:rPr>
                        <a:t>2</a:t>
                      </a:r>
                      <a:r>
                        <a:rPr lang="it-IT" sz="2400" kern="1200" dirty="0" smtClean="0">
                          <a:solidFill>
                            <a:schemeClr val="tx1"/>
                          </a:solidFill>
                          <a:latin typeface="Times New Roman"/>
                          <a:ea typeface="+mn-ea"/>
                          <a:cs typeface="+mn-cs"/>
                        </a:rPr>
                        <a:t>)</a:t>
                      </a:r>
                      <a:endParaRPr lang="it-IT" sz="2400" dirty="0">
                        <a:latin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2400" dirty="0" smtClean="0">
                        <a:latin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latin typeface="Times New Roman"/>
                          <a:ea typeface="+mn-ea"/>
                          <a:cs typeface="+mn-cs"/>
                        </a:rPr>
                        <a:t>somebody reads lay literature with great pleasure, delighted by poets’ images and by the decorated beauty of words; somebody else studies it</a:t>
                      </a:r>
                      <a:r>
                        <a:rPr lang="en-GB" sz="2400" kern="1200" baseline="0" dirty="0" smtClean="0">
                          <a:solidFill>
                            <a:schemeClr val="tx1"/>
                          </a:solidFill>
                          <a:latin typeface="Times New Roman"/>
                          <a:ea typeface="+mn-ea"/>
                          <a:cs typeface="+mn-cs"/>
                        </a:rPr>
                        <a:t> </a:t>
                      </a:r>
                      <a:r>
                        <a:rPr lang="en-GB" sz="2400" b="1" kern="1200" baseline="0" dirty="0" smtClean="0">
                          <a:solidFill>
                            <a:schemeClr val="tx1"/>
                          </a:solidFill>
                          <a:latin typeface="Times New Roman"/>
                          <a:ea typeface="+mn-ea"/>
                          <a:cs typeface="+mn-cs"/>
                        </a:rPr>
                        <a:t>for the sake of knowledge</a:t>
                      </a:r>
                      <a:r>
                        <a:rPr lang="en-GB" sz="2400" kern="1200" dirty="0" smtClean="0">
                          <a:solidFill>
                            <a:schemeClr val="tx1"/>
                          </a:solidFill>
                          <a:latin typeface="Times New Roman"/>
                          <a:ea typeface="+mn-ea"/>
                          <a:cs typeface="+mn-cs"/>
                        </a:rPr>
                        <a:t>, </a:t>
                      </a:r>
                      <a:r>
                        <a:rPr lang="en-GB" sz="2400" i="0" kern="1200" dirty="0" smtClean="0">
                          <a:solidFill>
                            <a:schemeClr val="tx1"/>
                          </a:solidFill>
                          <a:latin typeface="Times New Roman"/>
                          <a:ea typeface="+mn-ea"/>
                          <a:cs typeface="+mn-cs"/>
                        </a:rPr>
                        <a:t>to hate pagans’ mistakes, and to learn the </a:t>
                      </a:r>
                      <a:r>
                        <a:rPr lang="en-GB" sz="2400" b="1" i="0" kern="1200" dirty="0" smtClean="0">
                          <a:solidFill>
                            <a:schemeClr val="tx1"/>
                          </a:solidFill>
                          <a:latin typeface="Times New Roman"/>
                          <a:ea typeface="+mn-ea"/>
                          <a:cs typeface="+mn-cs"/>
                        </a:rPr>
                        <a:t>useful</a:t>
                      </a:r>
                      <a:r>
                        <a:rPr lang="en-GB" sz="2400" i="0" kern="1200" dirty="0" smtClean="0">
                          <a:solidFill>
                            <a:schemeClr val="tx1"/>
                          </a:solidFill>
                          <a:latin typeface="Times New Roman"/>
                          <a:ea typeface="+mn-ea"/>
                          <a:cs typeface="+mn-cs"/>
                        </a:rPr>
                        <a:t> </a:t>
                      </a:r>
                      <a:r>
                        <a:rPr lang="en-GB" sz="2400" b="1" i="0" kern="1200" dirty="0" smtClean="0">
                          <a:solidFill>
                            <a:schemeClr val="tx1"/>
                          </a:solidFill>
                          <a:latin typeface="Times New Roman"/>
                          <a:ea typeface="+mn-ea"/>
                          <a:cs typeface="+mn-cs"/>
                        </a:rPr>
                        <a:t>things</a:t>
                      </a:r>
                      <a:r>
                        <a:rPr lang="en-GB" sz="2400" i="0" kern="1200" dirty="0" smtClean="0">
                          <a:solidFill>
                            <a:schemeClr val="tx1"/>
                          </a:solidFill>
                          <a:latin typeface="Times New Roman"/>
                          <a:ea typeface="+mn-ea"/>
                          <a:cs typeface="+mn-cs"/>
                        </a:rPr>
                        <a:t> that they find there, in order to devotedly </a:t>
                      </a:r>
                      <a:r>
                        <a:rPr lang="en-GB" sz="2400" b="1" i="0" kern="1200" dirty="0" smtClean="0">
                          <a:solidFill>
                            <a:schemeClr val="tx1"/>
                          </a:solidFill>
                          <a:latin typeface="Times New Roman"/>
                          <a:ea typeface="+mn-ea"/>
                          <a:cs typeface="+mn-cs"/>
                        </a:rPr>
                        <a:t>transfer them in their knowledge of sacred things</a:t>
                      </a:r>
                      <a:r>
                        <a:rPr lang="en-GB" sz="2400" i="1" kern="1200" dirty="0" smtClean="0">
                          <a:solidFill>
                            <a:schemeClr val="tx1"/>
                          </a:solidFill>
                          <a:latin typeface="Times New Roman"/>
                          <a:ea typeface="+mn-ea"/>
                          <a:cs typeface="+mn-cs"/>
                        </a:rPr>
                        <a:t> </a:t>
                      </a:r>
                      <a:r>
                        <a:rPr lang="en-GB" sz="2400" kern="1200" dirty="0" smtClean="0">
                          <a:solidFill>
                            <a:schemeClr val="tx1"/>
                          </a:solidFill>
                          <a:latin typeface="Times New Roman"/>
                          <a:ea typeface="+mn-ea"/>
                          <a:cs typeface="+mn-cs"/>
                        </a:rPr>
                        <a:t>[</a:t>
                      </a:r>
                      <a:r>
                        <a:rPr lang="en-GB" sz="2400" i="1" kern="1200" dirty="0" smtClean="0">
                          <a:solidFill>
                            <a:schemeClr val="tx1"/>
                          </a:solidFill>
                          <a:latin typeface="Times New Roman"/>
                          <a:ea typeface="+mn-ea"/>
                          <a:cs typeface="+mn-cs"/>
                        </a:rPr>
                        <a:t>my transl</a:t>
                      </a:r>
                      <a:r>
                        <a:rPr lang="en-GB" sz="2400" kern="1200" dirty="0" smtClean="0">
                          <a:solidFill>
                            <a:schemeClr val="tx1"/>
                          </a:solidFill>
                          <a:latin typeface="Times New Roman"/>
                          <a:ea typeface="+mn-ea"/>
                          <a:cs typeface="+mn-cs"/>
                        </a:rPr>
                        <a:t>.]</a:t>
                      </a:r>
                    </a:p>
                    <a:p>
                      <a:endParaRPr lang="it-IT" sz="2400" dirty="0">
                        <a:latin typeface="Times New Roman"/>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19800" y="1447800"/>
            <a:ext cx="1371600" cy="461665"/>
          </a:xfrm>
          <a:prstGeom prst="rect">
            <a:avLst/>
          </a:prstGeom>
          <a:noFill/>
        </p:spPr>
        <p:txBody>
          <a:bodyPr wrap="square" rtlCol="0">
            <a:spAutoFit/>
          </a:bodyPr>
          <a:lstStyle/>
          <a:p>
            <a:r>
              <a:rPr lang="en-GB" sz="2400" b="1" dirty="0" err="1" smtClean="0">
                <a:latin typeface="Times New Roman" pitchFamily="18" charset="0"/>
                <a:cs typeface="Times New Roman" pitchFamily="18" charset="0"/>
              </a:rPr>
              <a:t>Eg</a:t>
            </a:r>
            <a:r>
              <a:rPr lang="en-GB" sz="2400" b="1" dirty="0" smtClean="0">
                <a:latin typeface="Times New Roman" pitchFamily="18" charset="0"/>
                <a:cs typeface="Times New Roman" pitchFamily="18" charset="0"/>
              </a:rPr>
              <a:t>, </a:t>
            </a:r>
            <a:r>
              <a:rPr lang="en-GB" sz="2400" b="1" dirty="0" err="1" smtClean="0">
                <a:latin typeface="Times New Roman" pitchFamily="18" charset="0"/>
                <a:cs typeface="Times New Roman" pitchFamily="18" charset="0"/>
              </a:rPr>
              <a:t>124r</a:t>
            </a:r>
            <a:endParaRPr lang="it-IT" sz="2400" b="1" dirty="0">
              <a:latin typeface="Times New Roman" pitchFamily="18" charset="0"/>
              <a:cs typeface="Times New Roman" pitchFamily="18" charset="0"/>
            </a:endParaRPr>
          </a:p>
        </p:txBody>
      </p:sp>
      <p:sp>
        <p:nvSpPr>
          <p:cNvPr id="4" name="Rettangolo 3"/>
          <p:cNvSpPr/>
          <p:nvPr/>
        </p:nvSpPr>
        <p:spPr>
          <a:xfrm>
            <a:off x="381000" y="2362200"/>
            <a:ext cx="4572000" cy="923330"/>
          </a:xfrm>
          <a:prstGeom prst="rect">
            <a:avLst/>
          </a:prstGeom>
        </p:spPr>
        <p:txBody>
          <a:bodyPr wrap="square">
            <a:spAutoFit/>
          </a:bodyPr>
          <a:lstStyle/>
          <a:p>
            <a:r>
              <a:rPr lang="it-IT" u="sng" dirty="0" smtClean="0">
                <a:solidFill>
                  <a:srgbClr val="3366FF"/>
                </a:solidFill>
              </a:rPr>
              <a:t>http://www.bl.uk/</a:t>
            </a:r>
            <a:r>
              <a:rPr lang="it-IT" u="sng" dirty="0" err="1" smtClean="0">
                <a:solidFill>
                  <a:srgbClr val="3366FF"/>
                </a:solidFill>
              </a:rPr>
              <a:t>catalogues</a:t>
            </a:r>
            <a:r>
              <a:rPr lang="it-IT" u="sng" dirty="0" smtClean="0">
                <a:solidFill>
                  <a:srgbClr val="3366FF"/>
                </a:solidFill>
              </a:rPr>
              <a:t>/</a:t>
            </a:r>
            <a:r>
              <a:rPr lang="it-IT" u="sng" dirty="0" err="1" smtClean="0">
                <a:solidFill>
                  <a:srgbClr val="3366FF"/>
                </a:solidFill>
              </a:rPr>
              <a:t>illuminatedmanuscripts</a:t>
            </a:r>
            <a:r>
              <a:rPr lang="it-IT" u="sng" dirty="0" smtClean="0">
                <a:solidFill>
                  <a:srgbClr val="3366FF"/>
                </a:solidFill>
              </a:rPr>
              <a:t>/</a:t>
            </a:r>
            <a:r>
              <a:rPr lang="it-IT" u="sng" dirty="0" err="1" smtClean="0">
                <a:solidFill>
                  <a:srgbClr val="3366FF"/>
                </a:solidFill>
              </a:rPr>
              <a:t>ILLUMIN.ASP</a:t>
            </a:r>
            <a:r>
              <a:rPr lang="it-IT" u="sng" dirty="0" smtClean="0">
                <a:solidFill>
                  <a:srgbClr val="3366FF"/>
                </a:solidFill>
              </a:rPr>
              <a:t>?Size=mid&amp;IllID=10458</a:t>
            </a:r>
            <a:endParaRPr lang="it-IT" u="sng" dirty="0">
              <a:solidFill>
                <a:srgbClr val="3366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000" y="457200"/>
            <a:ext cx="8219520" cy="1136280"/>
          </a:xfrm>
        </p:spPr>
        <p:txBody>
          <a:bodyPr>
            <a:noAutofit/>
          </a:bodyPr>
          <a:lstStyle/>
          <a:p>
            <a:r>
              <a:rPr lang="it-IT" sz="2000" b="1" i="1" dirty="0" smtClean="0">
                <a:latin typeface="Times New Roman"/>
              </a:rPr>
              <a:t>Par</a:t>
            </a:r>
            <a:r>
              <a:rPr lang="it-IT" sz="2000" b="1" dirty="0" smtClean="0">
                <a:latin typeface="Times New Roman"/>
              </a:rPr>
              <a:t>. 1.4-5, “nel ciel che più de la sua luce prende / fu’ io” </a:t>
            </a:r>
            <a:br>
              <a:rPr lang="it-IT" sz="2000" b="1" dirty="0" smtClean="0">
                <a:latin typeface="Times New Roman"/>
              </a:rPr>
            </a:br>
            <a:r>
              <a:rPr lang="it-IT" sz="2000" dirty="0" smtClean="0">
                <a:latin typeface="Times New Roman"/>
              </a:rPr>
              <a:t>(In the heaven that receives most of his light have I been)</a:t>
            </a:r>
            <a:endParaRPr lang="it-IT" sz="2000" dirty="0">
              <a:latin typeface="Times New Roman"/>
            </a:endParaRPr>
          </a:p>
        </p:txBody>
      </p:sp>
      <p:graphicFrame>
        <p:nvGraphicFramePr>
          <p:cNvPr id="3" name="Tabella 2"/>
          <p:cNvGraphicFramePr>
            <a:graphicFrameLocks noGrp="1"/>
          </p:cNvGraphicFramePr>
          <p:nvPr/>
        </p:nvGraphicFramePr>
        <p:xfrm>
          <a:off x="609600" y="2209801"/>
          <a:ext cx="8077200" cy="4388213"/>
        </p:xfrm>
        <a:graphic>
          <a:graphicData uri="http://schemas.openxmlformats.org/drawingml/2006/table">
            <a:tbl>
              <a:tblPr firstRow="1" bandRow="1">
                <a:tableStyleId>{2D5ABB26-0587-4C30-8999-92F81FD0307C}</a:tableStyleId>
              </a:tblPr>
              <a:tblGrid>
                <a:gridCol w="4038600"/>
                <a:gridCol w="4038600"/>
              </a:tblGrid>
              <a:tr h="3094626">
                <a:tc>
                  <a:txBody>
                    <a:bodyPr/>
                    <a:lstStyle/>
                    <a:p>
                      <a:r>
                        <a:rPr lang="it-IT" sz="2200" kern="1200" dirty="0" err="1" smtClean="0">
                          <a:latin typeface="Times New Roman"/>
                        </a:rPr>
                        <a:t>dicit</a:t>
                      </a:r>
                      <a:r>
                        <a:rPr lang="it-IT" sz="2200" kern="1200" dirty="0" smtClean="0">
                          <a:latin typeface="Times New Roman"/>
                        </a:rPr>
                        <a:t> </a:t>
                      </a:r>
                      <a:r>
                        <a:rPr lang="it-IT" sz="2200" kern="1200" dirty="0" err="1" smtClean="0">
                          <a:latin typeface="Times New Roman"/>
                        </a:rPr>
                        <a:t>quod</a:t>
                      </a:r>
                      <a:r>
                        <a:rPr lang="it-IT" sz="2200" kern="1200" dirty="0" smtClean="0">
                          <a:latin typeface="Times New Roman"/>
                        </a:rPr>
                        <a:t> </a:t>
                      </a:r>
                      <a:r>
                        <a:rPr lang="it-IT" sz="2200" kern="1200" dirty="0" err="1" smtClean="0">
                          <a:latin typeface="Times New Roman"/>
                        </a:rPr>
                        <a:t>fuit</a:t>
                      </a:r>
                      <a:r>
                        <a:rPr lang="it-IT" sz="2200" kern="1200" dirty="0" smtClean="0">
                          <a:latin typeface="Times New Roman"/>
                        </a:rPr>
                        <a:t> </a:t>
                      </a:r>
                      <a:r>
                        <a:rPr lang="it-IT" sz="2200" kern="1200" dirty="0" err="1" smtClean="0">
                          <a:latin typeface="Times New Roman"/>
                        </a:rPr>
                        <a:t>ibi</a:t>
                      </a:r>
                      <a:r>
                        <a:rPr lang="it-IT" sz="2200" kern="1200" dirty="0" smtClean="0">
                          <a:latin typeface="Times New Roman"/>
                        </a:rPr>
                        <a:t>: </a:t>
                      </a:r>
                      <a:r>
                        <a:rPr lang="it-IT" sz="2200" b="1" kern="1200" dirty="0" err="1" smtClean="0">
                          <a:latin typeface="Times New Roman"/>
                        </a:rPr>
                        <a:t>loquitur</a:t>
                      </a:r>
                      <a:r>
                        <a:rPr lang="it-IT" sz="2200" b="1" kern="1200" dirty="0" smtClean="0">
                          <a:latin typeface="Times New Roman"/>
                        </a:rPr>
                        <a:t> </a:t>
                      </a:r>
                      <a:r>
                        <a:rPr lang="it-IT" sz="2200" b="1" kern="1200" dirty="0" err="1" smtClean="0">
                          <a:latin typeface="Times New Roman"/>
                        </a:rPr>
                        <a:t>sicut</a:t>
                      </a:r>
                      <a:r>
                        <a:rPr lang="it-IT" sz="2200" b="1" kern="1200" dirty="0" smtClean="0">
                          <a:latin typeface="Times New Roman"/>
                        </a:rPr>
                        <a:t> poeta</a:t>
                      </a:r>
                      <a:r>
                        <a:rPr lang="it-IT" sz="2200" kern="1200" dirty="0" smtClean="0">
                          <a:latin typeface="Times New Roman"/>
                        </a:rPr>
                        <a:t>, de </a:t>
                      </a:r>
                      <a:r>
                        <a:rPr lang="it-IT" sz="2200" kern="1200" dirty="0" err="1" smtClean="0">
                          <a:latin typeface="Times New Roman"/>
                        </a:rPr>
                        <a:t>quibus</a:t>
                      </a:r>
                      <a:r>
                        <a:rPr lang="it-IT" sz="2200" kern="1200" dirty="0" smtClean="0">
                          <a:latin typeface="Times New Roman"/>
                        </a:rPr>
                        <a:t> </a:t>
                      </a:r>
                      <a:r>
                        <a:rPr lang="it-IT" sz="2200" kern="1200" dirty="0" err="1" smtClean="0">
                          <a:latin typeface="Times New Roman"/>
                        </a:rPr>
                        <a:t>dicit</a:t>
                      </a:r>
                      <a:r>
                        <a:rPr lang="it-IT" sz="2200" kern="1200" dirty="0" smtClean="0">
                          <a:latin typeface="Times New Roman"/>
                        </a:rPr>
                        <a:t> </a:t>
                      </a:r>
                      <a:r>
                        <a:rPr lang="it-IT" sz="2200" kern="1200" dirty="0" err="1" smtClean="0">
                          <a:latin typeface="Times New Roman"/>
                        </a:rPr>
                        <a:t>beatus</a:t>
                      </a:r>
                      <a:r>
                        <a:rPr lang="it-IT" sz="2200" kern="1200" dirty="0" smtClean="0">
                          <a:latin typeface="Times New Roman"/>
                        </a:rPr>
                        <a:t> </a:t>
                      </a:r>
                      <a:r>
                        <a:rPr lang="it-IT" sz="2200" kern="1200" dirty="0" err="1" smtClean="0">
                          <a:latin typeface="Times New Roman"/>
                        </a:rPr>
                        <a:t>Augustinus</a:t>
                      </a:r>
                      <a:r>
                        <a:rPr lang="it-IT" sz="2200" kern="1200" dirty="0" smtClean="0">
                          <a:latin typeface="Times New Roman"/>
                        </a:rPr>
                        <a:t> </a:t>
                      </a:r>
                      <a:r>
                        <a:rPr lang="it-IT" sz="2200" kern="1200" dirty="0" err="1" smtClean="0">
                          <a:latin typeface="Times New Roman"/>
                        </a:rPr>
                        <a:t>quod</a:t>
                      </a:r>
                      <a:r>
                        <a:rPr lang="it-IT" sz="2200" kern="1200" dirty="0" smtClean="0">
                          <a:latin typeface="Times New Roman"/>
                        </a:rPr>
                        <a:t> </a:t>
                      </a:r>
                      <a:r>
                        <a:rPr lang="it-IT" sz="2200" kern="1200" dirty="0" err="1" smtClean="0">
                          <a:latin typeface="Times New Roman"/>
                        </a:rPr>
                        <a:t>licitum</a:t>
                      </a:r>
                      <a:r>
                        <a:rPr lang="it-IT" sz="2200" kern="1200" dirty="0" smtClean="0">
                          <a:latin typeface="Times New Roman"/>
                        </a:rPr>
                        <a:t> </a:t>
                      </a:r>
                      <a:r>
                        <a:rPr lang="it-IT" sz="2200" kern="1200" dirty="0" err="1" smtClean="0">
                          <a:latin typeface="Times New Roman"/>
                        </a:rPr>
                        <a:t>fuit</a:t>
                      </a:r>
                      <a:r>
                        <a:rPr lang="it-IT" sz="2200" kern="1200" dirty="0" smtClean="0">
                          <a:latin typeface="Times New Roman"/>
                        </a:rPr>
                        <a:t> </a:t>
                      </a:r>
                      <a:r>
                        <a:rPr lang="it-IT" sz="2200" kern="1200" dirty="0" err="1" smtClean="0">
                          <a:latin typeface="Times New Roman"/>
                        </a:rPr>
                        <a:t>eis</a:t>
                      </a:r>
                      <a:r>
                        <a:rPr lang="it-IT" sz="2200" kern="1200" dirty="0" smtClean="0">
                          <a:latin typeface="Times New Roman"/>
                        </a:rPr>
                        <a:t> fingere </a:t>
                      </a:r>
                      <a:r>
                        <a:rPr lang="it-IT" sz="2200" kern="1200" dirty="0" err="1" smtClean="0">
                          <a:latin typeface="Times New Roman"/>
                        </a:rPr>
                        <a:t>ut</a:t>
                      </a:r>
                      <a:r>
                        <a:rPr lang="it-IT" sz="2200" kern="1200" dirty="0" smtClean="0">
                          <a:latin typeface="Times New Roman"/>
                        </a:rPr>
                        <a:t> per </a:t>
                      </a:r>
                      <a:r>
                        <a:rPr lang="it-IT" sz="2200" kern="1200" dirty="0" err="1" smtClean="0">
                          <a:latin typeface="Times New Roman"/>
                        </a:rPr>
                        <a:t>tales</a:t>
                      </a:r>
                      <a:r>
                        <a:rPr lang="it-IT" sz="2200" kern="1200" dirty="0" smtClean="0">
                          <a:latin typeface="Times New Roman"/>
                        </a:rPr>
                        <a:t> </a:t>
                      </a:r>
                      <a:r>
                        <a:rPr lang="it-IT" sz="2200" b="1" kern="1200" dirty="0" err="1" smtClean="0">
                          <a:latin typeface="Times New Roman"/>
                        </a:rPr>
                        <a:t>circumlocutiones*</a:t>
                      </a:r>
                      <a:r>
                        <a:rPr lang="it-IT" sz="2200" kern="1200" dirty="0" smtClean="0">
                          <a:latin typeface="Times New Roman"/>
                        </a:rPr>
                        <a:t> </a:t>
                      </a:r>
                      <a:r>
                        <a:rPr lang="it-IT" sz="2200" kern="1200" dirty="0" err="1" smtClean="0">
                          <a:latin typeface="Times New Roman"/>
                        </a:rPr>
                        <a:t>cicius</a:t>
                      </a:r>
                      <a:r>
                        <a:rPr lang="it-IT" sz="2200" kern="1200" dirty="0" smtClean="0">
                          <a:latin typeface="Times New Roman"/>
                        </a:rPr>
                        <a:t> </a:t>
                      </a:r>
                      <a:r>
                        <a:rPr lang="it-IT" sz="2200" kern="1200" dirty="0" err="1" smtClean="0">
                          <a:latin typeface="Times New Roman"/>
                        </a:rPr>
                        <a:t>possent</a:t>
                      </a:r>
                      <a:r>
                        <a:rPr lang="it-IT" sz="2200" kern="1200" dirty="0" smtClean="0">
                          <a:latin typeface="Times New Roman"/>
                        </a:rPr>
                        <a:t> </a:t>
                      </a:r>
                      <a:r>
                        <a:rPr lang="it-IT" sz="2200" kern="1200" dirty="0" err="1" smtClean="0">
                          <a:latin typeface="Times New Roman"/>
                        </a:rPr>
                        <a:t>homines</a:t>
                      </a:r>
                      <a:r>
                        <a:rPr lang="it-IT" sz="2200" kern="1200" dirty="0" smtClean="0">
                          <a:latin typeface="Times New Roman"/>
                        </a:rPr>
                        <a:t> a </a:t>
                      </a:r>
                      <a:r>
                        <a:rPr lang="it-IT" sz="2200" kern="1200" dirty="0" err="1" smtClean="0">
                          <a:latin typeface="Times New Roman"/>
                        </a:rPr>
                        <a:t>vitiis</a:t>
                      </a:r>
                      <a:r>
                        <a:rPr lang="it-IT" sz="2200" kern="1200" dirty="0" smtClean="0">
                          <a:latin typeface="Times New Roman"/>
                        </a:rPr>
                        <a:t> </a:t>
                      </a:r>
                      <a:r>
                        <a:rPr lang="it-IT" sz="2200" kern="1200" dirty="0" err="1" smtClean="0">
                          <a:latin typeface="Times New Roman"/>
                        </a:rPr>
                        <a:t>retrahere</a:t>
                      </a:r>
                      <a:r>
                        <a:rPr lang="it-IT" sz="2200" kern="1200" dirty="0" smtClean="0">
                          <a:latin typeface="Times New Roman"/>
                        </a:rPr>
                        <a:t> </a:t>
                      </a:r>
                      <a:r>
                        <a:rPr lang="it-IT" sz="2200" kern="1200" dirty="0" err="1" smtClean="0">
                          <a:latin typeface="Times New Roman"/>
                        </a:rPr>
                        <a:t>et</a:t>
                      </a:r>
                      <a:r>
                        <a:rPr lang="it-IT" sz="2200" kern="1200" dirty="0" smtClean="0">
                          <a:latin typeface="Times New Roman"/>
                        </a:rPr>
                        <a:t> ad </a:t>
                      </a:r>
                      <a:r>
                        <a:rPr lang="it-IT" sz="2200" kern="1200" dirty="0" err="1" smtClean="0">
                          <a:latin typeface="Times New Roman"/>
                        </a:rPr>
                        <a:t>virtutes</a:t>
                      </a:r>
                      <a:r>
                        <a:rPr lang="it-IT" sz="2200" kern="1200" dirty="0" smtClean="0">
                          <a:latin typeface="Times New Roman"/>
                        </a:rPr>
                        <a:t> </a:t>
                      </a:r>
                      <a:r>
                        <a:rPr lang="it-IT" sz="2200" kern="1200" dirty="0" err="1" smtClean="0">
                          <a:latin typeface="Times New Roman"/>
                        </a:rPr>
                        <a:t>perfectius</a:t>
                      </a:r>
                      <a:r>
                        <a:rPr lang="it-IT" sz="2200" kern="1200" dirty="0" smtClean="0">
                          <a:latin typeface="Times New Roman"/>
                        </a:rPr>
                        <a:t> inclinare (</a:t>
                      </a:r>
                      <a:r>
                        <a:rPr lang="it-IT" sz="2200" kern="1200" dirty="0" err="1" smtClean="0">
                          <a:latin typeface="Times New Roman"/>
                        </a:rPr>
                        <a:t>Eg</a:t>
                      </a:r>
                      <a:r>
                        <a:rPr lang="it-IT" sz="2200" kern="1200" dirty="0" smtClean="0">
                          <a:latin typeface="Times New Roman"/>
                        </a:rPr>
                        <a:t>, 129r).</a:t>
                      </a:r>
                      <a:r>
                        <a:rPr lang="en-GB" sz="2200" dirty="0" smtClean="0">
                          <a:latin typeface="Times New Roman"/>
                        </a:rPr>
                        <a:t> </a:t>
                      </a:r>
                    </a:p>
                    <a:p>
                      <a:endParaRPr lang="en-GB" sz="2200" b="0" dirty="0" smtClean="0">
                        <a:latin typeface="Times New Roman"/>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200" kern="1200" dirty="0" smtClean="0">
                          <a:latin typeface="Times New Roman"/>
                        </a:rPr>
                        <a:t>[the </a:t>
                      </a:r>
                      <a:r>
                        <a:rPr lang="it-IT" sz="2200" kern="1200" dirty="0" err="1" smtClean="0">
                          <a:latin typeface="Times New Roman"/>
                        </a:rPr>
                        <a:t>author</a:t>
                      </a:r>
                      <a:r>
                        <a:rPr lang="it-IT" sz="2200" kern="1200" dirty="0" smtClean="0">
                          <a:latin typeface="Times New Roman"/>
                        </a:rPr>
                        <a:t>] </a:t>
                      </a:r>
                      <a:r>
                        <a:rPr lang="it-IT" sz="2200" kern="1200" dirty="0" err="1" smtClean="0">
                          <a:latin typeface="Times New Roman"/>
                        </a:rPr>
                        <a:t>says</a:t>
                      </a:r>
                      <a:r>
                        <a:rPr lang="it-IT" sz="2200" kern="1200" dirty="0" smtClean="0">
                          <a:latin typeface="Times New Roman"/>
                        </a:rPr>
                        <a:t> </a:t>
                      </a:r>
                      <a:r>
                        <a:rPr lang="it-IT" sz="2200" kern="1200" dirty="0" err="1" smtClean="0">
                          <a:latin typeface="Times New Roman"/>
                        </a:rPr>
                        <a:t>that</a:t>
                      </a:r>
                      <a:r>
                        <a:rPr lang="it-IT" sz="2200" kern="1200" dirty="0" smtClean="0">
                          <a:latin typeface="Times New Roman"/>
                        </a:rPr>
                        <a:t> </a:t>
                      </a:r>
                      <a:r>
                        <a:rPr lang="it-IT" sz="2200" kern="1200" dirty="0" err="1" smtClean="0">
                          <a:latin typeface="Times New Roman"/>
                        </a:rPr>
                        <a:t>he</a:t>
                      </a:r>
                      <a:r>
                        <a:rPr lang="it-IT" sz="2200" kern="1200" dirty="0" smtClean="0">
                          <a:latin typeface="Times New Roman"/>
                        </a:rPr>
                        <a:t> </a:t>
                      </a:r>
                      <a:r>
                        <a:rPr lang="it-IT" sz="2200" kern="1200" dirty="0" err="1" smtClean="0">
                          <a:latin typeface="Times New Roman"/>
                        </a:rPr>
                        <a:t>has</a:t>
                      </a:r>
                      <a:r>
                        <a:rPr lang="it-IT" sz="2200" kern="1200" dirty="0" smtClean="0">
                          <a:latin typeface="Times New Roman"/>
                        </a:rPr>
                        <a:t> </a:t>
                      </a:r>
                      <a:r>
                        <a:rPr lang="it-IT" sz="2200" kern="1200" dirty="0" err="1" smtClean="0">
                          <a:latin typeface="Times New Roman"/>
                        </a:rPr>
                        <a:t>been</a:t>
                      </a:r>
                      <a:r>
                        <a:rPr lang="it-IT" sz="2200" kern="1200" dirty="0" smtClean="0">
                          <a:latin typeface="Times New Roman"/>
                        </a:rPr>
                        <a:t> </a:t>
                      </a:r>
                      <a:r>
                        <a:rPr lang="it-IT" sz="2200" kern="1200" dirty="0" err="1" smtClean="0">
                          <a:latin typeface="Times New Roman"/>
                        </a:rPr>
                        <a:t>there</a:t>
                      </a:r>
                      <a:r>
                        <a:rPr lang="it-IT" sz="2200" kern="1200" dirty="0" smtClean="0">
                          <a:latin typeface="Times New Roman"/>
                        </a:rPr>
                        <a:t>: </a:t>
                      </a:r>
                      <a:r>
                        <a:rPr lang="it-IT" sz="2200" b="1" kern="1200" dirty="0" err="1" smtClean="0">
                          <a:latin typeface="Times New Roman"/>
                        </a:rPr>
                        <a:t>he</a:t>
                      </a:r>
                      <a:r>
                        <a:rPr lang="it-IT" sz="2200" b="1" kern="1200" dirty="0" smtClean="0">
                          <a:latin typeface="Times New Roman"/>
                        </a:rPr>
                        <a:t> </a:t>
                      </a:r>
                      <a:r>
                        <a:rPr lang="it-IT" sz="2200" b="1" kern="1200" dirty="0" err="1" smtClean="0">
                          <a:latin typeface="Times New Roman"/>
                        </a:rPr>
                        <a:t>speaks</a:t>
                      </a:r>
                      <a:r>
                        <a:rPr lang="it-IT" sz="2200" b="1" kern="1200" dirty="0" smtClean="0">
                          <a:latin typeface="Times New Roman"/>
                        </a:rPr>
                        <a:t> </a:t>
                      </a:r>
                      <a:r>
                        <a:rPr lang="it-IT" sz="2200" b="1" kern="1200" dirty="0" err="1" smtClean="0">
                          <a:latin typeface="Times New Roman"/>
                        </a:rPr>
                        <a:t>as</a:t>
                      </a:r>
                      <a:r>
                        <a:rPr lang="it-IT" sz="2200" b="1" kern="1200" dirty="0" smtClean="0">
                          <a:latin typeface="Times New Roman"/>
                        </a:rPr>
                        <a:t> a </a:t>
                      </a:r>
                      <a:r>
                        <a:rPr lang="it-IT" sz="2200" b="1" kern="1200" dirty="0" err="1" smtClean="0">
                          <a:latin typeface="Times New Roman"/>
                        </a:rPr>
                        <a:t>poet</a:t>
                      </a:r>
                      <a:r>
                        <a:rPr lang="it-IT" sz="2200" kern="1200" dirty="0" smtClean="0">
                          <a:latin typeface="Times New Roman"/>
                        </a:rPr>
                        <a:t>, </a:t>
                      </a:r>
                      <a:r>
                        <a:rPr lang="it-IT" sz="2200" kern="1200" dirty="0" err="1" smtClean="0">
                          <a:latin typeface="Times New Roman"/>
                        </a:rPr>
                        <a:t>about</a:t>
                      </a:r>
                      <a:r>
                        <a:rPr lang="it-IT" sz="2200" kern="1200" dirty="0" smtClean="0">
                          <a:latin typeface="Times New Roman"/>
                        </a:rPr>
                        <a:t> </a:t>
                      </a:r>
                      <a:r>
                        <a:rPr lang="it-IT" sz="2200" kern="1200" dirty="0" err="1" smtClean="0">
                          <a:latin typeface="Times New Roman"/>
                        </a:rPr>
                        <a:t>whom</a:t>
                      </a:r>
                      <a:r>
                        <a:rPr lang="it-IT" sz="2200" kern="1200" dirty="0" smtClean="0">
                          <a:latin typeface="Times New Roman"/>
                        </a:rPr>
                        <a:t> St </a:t>
                      </a:r>
                      <a:r>
                        <a:rPr lang="it-IT" sz="2200" kern="1200" dirty="0" err="1" smtClean="0">
                          <a:latin typeface="Times New Roman"/>
                        </a:rPr>
                        <a:t>Augustine</a:t>
                      </a:r>
                      <a:r>
                        <a:rPr lang="it-IT" sz="2200" kern="1200" dirty="0" smtClean="0">
                          <a:latin typeface="Times New Roman"/>
                        </a:rPr>
                        <a:t> </a:t>
                      </a:r>
                      <a:r>
                        <a:rPr lang="it-IT" sz="2200" kern="1200" dirty="0" err="1" smtClean="0">
                          <a:latin typeface="Times New Roman"/>
                        </a:rPr>
                        <a:t>says</a:t>
                      </a:r>
                      <a:r>
                        <a:rPr lang="it-IT" sz="2200" kern="1200" dirty="0" smtClean="0">
                          <a:latin typeface="Times New Roman"/>
                        </a:rPr>
                        <a:t> </a:t>
                      </a:r>
                      <a:r>
                        <a:rPr lang="it-IT" sz="2200" kern="1200" dirty="0" err="1" smtClean="0">
                          <a:latin typeface="Times New Roman"/>
                        </a:rPr>
                        <a:t>that</a:t>
                      </a:r>
                      <a:r>
                        <a:rPr lang="it-IT" sz="2200" kern="1200" dirty="0" smtClean="0">
                          <a:latin typeface="Times New Roman"/>
                        </a:rPr>
                        <a:t> </a:t>
                      </a:r>
                      <a:r>
                        <a:rPr lang="it-IT" sz="2200" kern="1200" dirty="0" err="1" smtClean="0">
                          <a:latin typeface="Times New Roman"/>
                        </a:rPr>
                        <a:t>they</a:t>
                      </a:r>
                      <a:r>
                        <a:rPr lang="it-IT" sz="2200" kern="1200" dirty="0" smtClean="0">
                          <a:latin typeface="Times New Roman"/>
                        </a:rPr>
                        <a:t> [</a:t>
                      </a:r>
                      <a:r>
                        <a:rPr lang="it-IT" sz="2200" kern="1200" dirty="0" err="1" smtClean="0">
                          <a:latin typeface="Times New Roman"/>
                        </a:rPr>
                        <a:t>poets</a:t>
                      </a:r>
                      <a:r>
                        <a:rPr lang="it-IT" sz="2200" kern="1200" dirty="0" smtClean="0">
                          <a:latin typeface="Times New Roman"/>
                        </a:rPr>
                        <a:t>] are </a:t>
                      </a:r>
                      <a:r>
                        <a:rPr lang="it-IT" sz="2200" kern="1200" dirty="0" err="1" smtClean="0">
                          <a:latin typeface="Times New Roman"/>
                        </a:rPr>
                        <a:t>allowed</a:t>
                      </a:r>
                      <a:r>
                        <a:rPr lang="it-IT" sz="2200" kern="1200" dirty="0" smtClean="0">
                          <a:latin typeface="Times New Roman"/>
                        </a:rPr>
                        <a:t> </a:t>
                      </a:r>
                      <a:r>
                        <a:rPr lang="it-IT" sz="2200" kern="1200" dirty="0" err="1" smtClean="0">
                          <a:latin typeface="Times New Roman"/>
                        </a:rPr>
                        <a:t>to</a:t>
                      </a:r>
                      <a:r>
                        <a:rPr lang="it-IT" sz="2200" kern="1200" dirty="0" smtClean="0">
                          <a:latin typeface="Times New Roman"/>
                        </a:rPr>
                        <a:t> </a:t>
                      </a:r>
                      <a:r>
                        <a:rPr lang="it-IT" sz="2200" kern="1200" dirty="0" err="1" smtClean="0">
                          <a:latin typeface="Times New Roman"/>
                        </a:rPr>
                        <a:t>make</a:t>
                      </a:r>
                      <a:r>
                        <a:rPr lang="it-IT" sz="2200" kern="1200" dirty="0" smtClean="0">
                          <a:latin typeface="Times New Roman"/>
                        </a:rPr>
                        <a:t> </a:t>
                      </a:r>
                      <a:r>
                        <a:rPr lang="it-IT" sz="2200" kern="1200" dirty="0" err="1" smtClean="0">
                          <a:latin typeface="Times New Roman"/>
                        </a:rPr>
                        <a:t>pretences</a:t>
                      </a:r>
                      <a:r>
                        <a:rPr lang="it-IT" sz="2200" kern="1200" dirty="0" smtClean="0">
                          <a:latin typeface="Times New Roman"/>
                        </a:rPr>
                        <a:t>, in </a:t>
                      </a:r>
                      <a:r>
                        <a:rPr lang="it-IT" sz="2200" kern="1200" dirty="0" err="1" smtClean="0">
                          <a:latin typeface="Times New Roman"/>
                        </a:rPr>
                        <a:t>order</a:t>
                      </a:r>
                      <a:r>
                        <a:rPr lang="it-IT" sz="2200" kern="1200" dirty="0" smtClean="0">
                          <a:latin typeface="Times New Roman"/>
                        </a:rPr>
                        <a:t> </a:t>
                      </a:r>
                      <a:r>
                        <a:rPr lang="it-IT" sz="2200" kern="1200" dirty="0" err="1" smtClean="0">
                          <a:latin typeface="Times New Roman"/>
                        </a:rPr>
                        <a:t>to</a:t>
                      </a:r>
                      <a:r>
                        <a:rPr lang="it-IT" sz="2200" kern="1200" dirty="0" smtClean="0">
                          <a:latin typeface="Times New Roman"/>
                        </a:rPr>
                        <a:t> exploit </a:t>
                      </a:r>
                      <a:r>
                        <a:rPr lang="it-IT" sz="2200" kern="1200" dirty="0" err="1" smtClean="0">
                          <a:latin typeface="Times New Roman"/>
                        </a:rPr>
                        <a:t>this</a:t>
                      </a:r>
                      <a:r>
                        <a:rPr lang="it-IT" sz="2200" kern="1200" dirty="0" smtClean="0">
                          <a:latin typeface="Times New Roman"/>
                        </a:rPr>
                        <a:t> </a:t>
                      </a:r>
                      <a:r>
                        <a:rPr lang="it-IT" sz="2200" b="1" kern="1200" dirty="0" err="1" smtClean="0">
                          <a:latin typeface="Times New Roman"/>
                        </a:rPr>
                        <a:t>rhetorical</a:t>
                      </a:r>
                      <a:r>
                        <a:rPr lang="it-IT" sz="2200" b="1" kern="1200" dirty="0" smtClean="0">
                          <a:latin typeface="Times New Roman"/>
                        </a:rPr>
                        <a:t> </a:t>
                      </a:r>
                      <a:r>
                        <a:rPr lang="it-IT" sz="2200" b="1" kern="1200" dirty="0" err="1" smtClean="0">
                          <a:latin typeface="Times New Roman"/>
                        </a:rPr>
                        <a:t>fictions</a:t>
                      </a:r>
                      <a:r>
                        <a:rPr lang="it-IT" sz="2200" b="1" kern="1200" dirty="0" smtClean="0">
                          <a:latin typeface="Times New Roman"/>
                        </a:rPr>
                        <a:t> </a:t>
                      </a:r>
                      <a:r>
                        <a:rPr lang="it-IT" sz="2200" kern="1200" dirty="0" err="1" smtClean="0">
                          <a:latin typeface="Times New Roman"/>
                        </a:rPr>
                        <a:t>to</a:t>
                      </a:r>
                      <a:r>
                        <a:rPr lang="it-IT" sz="2200" kern="1200" dirty="0" smtClean="0">
                          <a:latin typeface="Times New Roman"/>
                        </a:rPr>
                        <a:t> </a:t>
                      </a:r>
                      <a:r>
                        <a:rPr lang="it-IT" sz="2200" kern="1200" dirty="0" err="1" smtClean="0">
                          <a:latin typeface="Times New Roman"/>
                        </a:rPr>
                        <a:t>move</a:t>
                      </a:r>
                      <a:r>
                        <a:rPr lang="it-IT" sz="2200" kern="1200" dirty="0" smtClean="0">
                          <a:latin typeface="Times New Roman"/>
                        </a:rPr>
                        <a:t> </a:t>
                      </a:r>
                      <a:r>
                        <a:rPr lang="it-IT" sz="2200" kern="1200" dirty="0" err="1" smtClean="0">
                          <a:latin typeface="Times New Roman"/>
                        </a:rPr>
                        <a:t>men</a:t>
                      </a:r>
                      <a:r>
                        <a:rPr lang="it-IT" sz="2200" kern="1200" dirty="0" smtClean="0">
                          <a:latin typeface="Times New Roman"/>
                        </a:rPr>
                        <a:t> </a:t>
                      </a:r>
                      <a:r>
                        <a:rPr lang="it-IT" sz="2200" kern="1200" dirty="0" err="1" smtClean="0">
                          <a:latin typeface="Times New Roman"/>
                        </a:rPr>
                        <a:t>away</a:t>
                      </a:r>
                      <a:r>
                        <a:rPr lang="it-IT" sz="2200" kern="1200" dirty="0" smtClean="0">
                          <a:latin typeface="Times New Roman"/>
                        </a:rPr>
                        <a:t> </a:t>
                      </a:r>
                      <a:r>
                        <a:rPr lang="it-IT" sz="2200" kern="1200" dirty="0" err="1" smtClean="0">
                          <a:latin typeface="Times New Roman"/>
                        </a:rPr>
                        <a:t>from</a:t>
                      </a:r>
                      <a:r>
                        <a:rPr lang="it-IT" sz="2200" kern="1200" dirty="0" smtClean="0">
                          <a:latin typeface="Times New Roman"/>
                        </a:rPr>
                        <a:t> </a:t>
                      </a:r>
                      <a:r>
                        <a:rPr lang="it-IT" sz="2200" kern="1200" dirty="0" err="1" smtClean="0">
                          <a:latin typeface="Times New Roman"/>
                        </a:rPr>
                        <a:t>vices</a:t>
                      </a:r>
                      <a:r>
                        <a:rPr lang="it-IT" sz="2200" kern="1200" dirty="0" smtClean="0">
                          <a:latin typeface="Times New Roman"/>
                        </a:rPr>
                        <a:t> and </a:t>
                      </a:r>
                      <a:r>
                        <a:rPr lang="it-IT" sz="2200" kern="1200" dirty="0" err="1" smtClean="0">
                          <a:latin typeface="Times New Roman"/>
                        </a:rPr>
                        <a:t>make</a:t>
                      </a:r>
                      <a:r>
                        <a:rPr lang="it-IT" sz="2200" kern="1200" dirty="0" smtClean="0">
                          <a:latin typeface="Times New Roman"/>
                        </a:rPr>
                        <a:t> </a:t>
                      </a:r>
                      <a:r>
                        <a:rPr lang="it-IT" sz="2200" kern="1200" dirty="0" err="1" smtClean="0">
                          <a:latin typeface="Times New Roman"/>
                        </a:rPr>
                        <a:t>them</a:t>
                      </a:r>
                      <a:r>
                        <a:rPr lang="it-IT" sz="2200" kern="1200" dirty="0" smtClean="0">
                          <a:latin typeface="Times New Roman"/>
                        </a:rPr>
                        <a:t> </a:t>
                      </a:r>
                      <a:r>
                        <a:rPr lang="it-IT" sz="2200" kern="1200" dirty="0" err="1" smtClean="0">
                          <a:latin typeface="Times New Roman"/>
                        </a:rPr>
                        <a:t>approch</a:t>
                      </a:r>
                      <a:r>
                        <a:rPr lang="it-IT" sz="2200" kern="1200" dirty="0" smtClean="0">
                          <a:latin typeface="Times New Roman"/>
                        </a:rPr>
                        <a:t> </a:t>
                      </a:r>
                      <a:r>
                        <a:rPr lang="it-IT" sz="2200" kern="1200" dirty="0" err="1" smtClean="0">
                          <a:latin typeface="Times New Roman"/>
                        </a:rPr>
                        <a:t>virtues</a:t>
                      </a:r>
                      <a:r>
                        <a:rPr lang="it-IT" sz="2200" kern="1200" dirty="0" smtClean="0">
                          <a:latin typeface="Times New Roman"/>
                        </a:rPr>
                        <a:t> more </a:t>
                      </a:r>
                      <a:r>
                        <a:rPr lang="it-IT" sz="2200" kern="1200" dirty="0" err="1" smtClean="0">
                          <a:latin typeface="Times New Roman"/>
                        </a:rPr>
                        <a:t>quickly</a:t>
                      </a:r>
                      <a:r>
                        <a:rPr lang="it-IT" sz="2200" kern="1200" dirty="0" smtClean="0">
                          <a:latin typeface="Times New Roman"/>
                        </a:rPr>
                        <a:t> </a:t>
                      </a:r>
                      <a:r>
                        <a:rPr lang="en-GB" sz="2200" kern="1200" dirty="0" smtClean="0">
                          <a:latin typeface="Times New Roman"/>
                        </a:rPr>
                        <a:t>[</a:t>
                      </a:r>
                      <a:r>
                        <a:rPr lang="en-GB" sz="2200" i="1" kern="1200" dirty="0" smtClean="0">
                          <a:latin typeface="Times New Roman"/>
                        </a:rPr>
                        <a:t>my transl</a:t>
                      </a:r>
                      <a:r>
                        <a:rPr lang="en-GB" sz="2200" kern="1200" dirty="0" smtClean="0">
                          <a:latin typeface="Times New Roman"/>
                        </a:rPr>
                        <a:t>.].</a:t>
                      </a:r>
                      <a:r>
                        <a:rPr lang="it-IT" sz="2200" kern="1200" dirty="0" smtClean="0">
                          <a:latin typeface="Times New Roman"/>
                        </a:rPr>
                        <a:t>  </a:t>
                      </a:r>
                      <a:endParaRPr lang="en-GB" sz="2200" kern="1200" dirty="0" smtClean="0">
                        <a:latin typeface="Times New Roman"/>
                      </a:endParaRPr>
                    </a:p>
                    <a:p>
                      <a:endParaRPr lang="it-IT" sz="2200" b="0" dirty="0">
                        <a:latin typeface="Times New Roman"/>
                      </a:endParaRPr>
                    </a:p>
                  </a:txBody>
                  <a:tcPr/>
                </a:tc>
              </a:tr>
              <a:tr h="94397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2200" b="1" i="1" kern="1200" dirty="0" smtClean="0">
                        <a:latin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2200" b="1" i="1" kern="1200" dirty="0" err="1" smtClean="0">
                          <a:latin typeface="Times New Roman"/>
                        </a:rPr>
                        <a:t>*</a:t>
                      </a:r>
                      <a:r>
                        <a:rPr lang="it-IT" sz="2200" i="1" kern="1200" dirty="0" err="1" smtClean="0">
                          <a:latin typeface="Times New Roman"/>
                        </a:rPr>
                        <a:t>circumlocutiones</a:t>
                      </a:r>
                      <a:r>
                        <a:rPr lang="it-IT" sz="2200" i="1" kern="1200" dirty="0" smtClean="0">
                          <a:latin typeface="Times New Roman"/>
                        </a:rPr>
                        <a:t> = </a:t>
                      </a:r>
                      <a:r>
                        <a:rPr lang="it-IT" sz="2200" i="1" kern="1200" dirty="0" err="1" smtClean="0">
                          <a:latin typeface="Times New Roman"/>
                        </a:rPr>
                        <a:t>periphrasis</a:t>
                      </a:r>
                      <a:r>
                        <a:rPr lang="it-IT" sz="2200" i="1" kern="1200" dirty="0" smtClean="0">
                          <a:latin typeface="Times New Roman"/>
                        </a:rPr>
                        <a:t>; more </a:t>
                      </a:r>
                      <a:r>
                        <a:rPr lang="it-IT" sz="2200" i="1" kern="1200" dirty="0" err="1" smtClean="0">
                          <a:latin typeface="Times New Roman"/>
                        </a:rPr>
                        <a:t>broadly</a:t>
                      </a:r>
                      <a:r>
                        <a:rPr lang="it-IT" sz="2200" i="1" kern="1200" dirty="0" smtClean="0">
                          <a:latin typeface="Times New Roman"/>
                        </a:rPr>
                        <a:t>, a </a:t>
                      </a:r>
                      <a:r>
                        <a:rPr lang="it-IT" sz="2200" i="1" kern="1200" dirty="0" err="1" smtClean="0">
                          <a:latin typeface="Times New Roman"/>
                        </a:rPr>
                        <a:t>whole</a:t>
                      </a:r>
                      <a:r>
                        <a:rPr lang="it-IT" sz="2200" i="1" kern="1200" dirty="0" smtClean="0">
                          <a:latin typeface="Times New Roman"/>
                        </a:rPr>
                        <a:t> story</a:t>
                      </a:r>
                      <a:endParaRPr lang="it-IT" sz="2200" b="0" dirty="0" smtClean="0">
                        <a:latin typeface="Times New Roman"/>
                      </a:endParaRPr>
                    </a:p>
                  </a:txBody>
                  <a:tcPr/>
                </a:tc>
                <a:tc hMerge="1">
                  <a:txBody>
                    <a:bodyPr/>
                    <a:lstStyle/>
                    <a:p>
                      <a:endParaRPr lang="it-IT" sz="2200" b="0" dirty="0">
                        <a:latin typeface="Times New Roman"/>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08304" y="1124744"/>
            <a:ext cx="1656184" cy="1474763"/>
          </a:xfrm>
          <a:prstGeom prst="rect">
            <a:avLst/>
          </a:prstGeom>
        </p:spPr>
        <p:txBody>
          <a:bodyPr wrap="square">
            <a:spAutoFit/>
          </a:bodyPr>
          <a:lstStyle/>
          <a:p>
            <a:pPr marL="311045" indent="-311045">
              <a:spcBef>
                <a:spcPts val="726"/>
              </a:spcBef>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sz="2800" b="1" dirty="0" smtClean="0">
                <a:latin typeface="Times New Roman" pitchFamily="16" charset="0"/>
              </a:rPr>
              <a:t>Eg, f. 3r</a:t>
            </a:r>
          </a:p>
          <a:p>
            <a:pPr marL="311045" indent="-311045">
              <a:spcBef>
                <a:spcPts val="726"/>
              </a:spcBef>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sz="2800" b="1" i="1" dirty="0" smtClean="0">
                <a:latin typeface="Times New Roman" pitchFamily="16" charset="0"/>
              </a:rPr>
              <a:t>Inf</a:t>
            </a:r>
            <a:r>
              <a:rPr lang="it-IT" sz="2800" b="1" dirty="0" smtClean="0">
                <a:latin typeface="Times New Roman" pitchFamily="16" charset="0"/>
              </a:rPr>
              <a:t>. 1.1 ff.</a:t>
            </a:r>
            <a:endParaRPr lang="it-IT" sz="2800" b="1" dirty="0">
              <a:latin typeface="Times New Roman" pitchFamily="16" charset="0"/>
            </a:endParaRPr>
          </a:p>
        </p:txBody>
      </p:sp>
      <p:sp>
        <p:nvSpPr>
          <p:cNvPr id="5" name="Rettangolo 4"/>
          <p:cNvSpPr/>
          <p:nvPr/>
        </p:nvSpPr>
        <p:spPr>
          <a:xfrm>
            <a:off x="685800" y="2133600"/>
            <a:ext cx="4572000" cy="923330"/>
          </a:xfrm>
          <a:prstGeom prst="rect">
            <a:avLst/>
          </a:prstGeom>
        </p:spPr>
        <p:txBody>
          <a:bodyPr>
            <a:spAutoFit/>
          </a:bodyPr>
          <a:lstStyle/>
          <a:p>
            <a:r>
              <a:rPr lang="it-IT" u="sng" dirty="0" smtClean="0">
                <a:solidFill>
                  <a:srgbClr val="3366FF"/>
                </a:solidFill>
              </a:rPr>
              <a:t>http://www.fitzmuseum.cam.ac.uk/</a:t>
            </a:r>
            <a:r>
              <a:rPr lang="it-IT" u="sng" dirty="0" err="1" smtClean="0">
                <a:solidFill>
                  <a:srgbClr val="3366FF"/>
                </a:solidFill>
              </a:rPr>
              <a:t>explorer</a:t>
            </a:r>
            <a:r>
              <a:rPr lang="it-IT" u="sng" dirty="0" smtClean="0">
                <a:solidFill>
                  <a:srgbClr val="3366FF"/>
                </a:solidFill>
              </a:rPr>
              <a:t>/</a:t>
            </a:r>
            <a:r>
              <a:rPr lang="it-IT" u="sng" dirty="0" err="1" smtClean="0">
                <a:solidFill>
                  <a:srgbClr val="3366FF"/>
                </a:solidFill>
              </a:rPr>
              <a:t>index.php</a:t>
            </a:r>
            <a:r>
              <a:rPr lang="it-IT" u="sng" dirty="0" smtClean="0">
                <a:solidFill>
                  <a:srgbClr val="3366FF"/>
                </a:solidFill>
              </a:rPr>
              <a:t>?</a:t>
            </a:r>
            <a:r>
              <a:rPr lang="it-IT" u="sng" dirty="0" err="1" smtClean="0">
                <a:solidFill>
                  <a:srgbClr val="3366FF"/>
                </a:solidFill>
              </a:rPr>
              <a:t>qu=Category</a:t>
            </a:r>
            <a:r>
              <a:rPr lang="it-IT" u="sng" dirty="0" smtClean="0">
                <a:solidFill>
                  <a:srgbClr val="3366FF"/>
                </a:solidFill>
              </a:rPr>
              <a:t>:illuminated*&amp;oid=178463</a:t>
            </a:r>
            <a:endParaRPr lang="it-IT" u="sng" dirty="0">
              <a:solidFill>
                <a:srgbClr val="3366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6481" y="313953"/>
            <a:ext cx="8226720" cy="1061392"/>
          </a:xfrm>
          <a:ln/>
        </p:spPr>
        <p:txBody>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b="1" dirty="0">
                <a:latin typeface="Times New Roman" pitchFamily="16" charset="0"/>
              </a:rPr>
              <a:t>Egerton 943 (Eg)</a:t>
            </a:r>
          </a:p>
        </p:txBody>
      </p:sp>
      <p:sp>
        <p:nvSpPr>
          <p:cNvPr id="7170" name="Rectangle 2"/>
          <p:cNvSpPr>
            <a:spLocks noGrp="1" noChangeArrowheads="1"/>
          </p:cNvSpPr>
          <p:nvPr>
            <p:ph type="subTitle" idx="4294967295"/>
          </p:nvPr>
        </p:nvSpPr>
        <p:spPr bwMode="auto">
          <a:xfrm>
            <a:off x="179512" y="1844824"/>
            <a:ext cx="8503689" cy="3744416"/>
          </a:xfrm>
          <a:prstGeom prst="rect">
            <a:avLst/>
          </a:prstGeom>
          <a:noFill/>
          <a:ln/>
        </p:spPr>
        <p:txBody>
          <a:bodyPr lIns="0" tIns="0" rIns="0" bIns="0" anchor="ctr">
            <a:normAutofit fontScale="77500" lnSpcReduction="20000"/>
          </a:bodyPr>
          <a:lstStyle/>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dirty="0" smtClean="0">
                <a:latin typeface="Times New Roman" pitchFamily="16" charset="0"/>
              </a:rPr>
              <a:t>1335-40 </a:t>
            </a:r>
            <a:r>
              <a:rPr lang="it-IT" dirty="0">
                <a:latin typeface="Times New Roman" pitchFamily="16" charset="0"/>
              </a:rPr>
              <a:t>ca., </a:t>
            </a:r>
            <a:r>
              <a:rPr lang="it-IT" dirty="0" smtClean="0">
                <a:latin typeface="Times New Roman" pitchFamily="16" charset="0"/>
              </a:rPr>
              <a:t>Bologna-Padua (?)</a:t>
            </a:r>
            <a:endParaRPr lang="it-IT" dirty="0">
              <a:latin typeface="Times New Roman" pitchFamily="16" charset="0"/>
            </a:endParaRPr>
          </a:p>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it-IT" dirty="0">
              <a:latin typeface="Times New Roman" pitchFamily="16" charset="0"/>
            </a:endParaRPr>
          </a:p>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dirty="0">
                <a:latin typeface="Times New Roman" pitchFamily="16" charset="0"/>
              </a:rPr>
              <a:t>parchment; V (paper) + I + ff. 186; </a:t>
            </a:r>
            <a:r>
              <a:rPr lang="it-IT" i="1" dirty="0">
                <a:latin typeface="Times New Roman" pitchFamily="16" charset="0"/>
              </a:rPr>
              <a:t>in folio </a:t>
            </a:r>
            <a:r>
              <a:rPr lang="it-IT" dirty="0">
                <a:latin typeface="Times New Roman" pitchFamily="16" charset="0"/>
              </a:rPr>
              <a:t>(mm 394x265); 2 hands in </a:t>
            </a:r>
            <a:r>
              <a:rPr lang="it-IT" i="1" dirty="0">
                <a:latin typeface="Times New Roman" pitchFamily="16" charset="0"/>
              </a:rPr>
              <a:t>littera textualis</a:t>
            </a:r>
          </a:p>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it-IT" i="1" dirty="0">
              <a:latin typeface="Times New Roman" pitchFamily="16" charset="0"/>
            </a:endParaRPr>
          </a:p>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dirty="0">
                <a:latin typeface="Times New Roman" pitchFamily="16" charset="0"/>
              </a:rPr>
              <a:t>247 framed miniatures, 3 inhabited initials,</a:t>
            </a:r>
          </a:p>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dirty="0">
                <a:latin typeface="Times New Roman" pitchFamily="16" charset="0"/>
              </a:rPr>
              <a:t>2 diagrams (hell and heaven)  </a:t>
            </a:r>
            <a:endParaRPr lang="it-IT" dirty="0" smtClean="0">
              <a:latin typeface="Times New Roman" pitchFamily="16" charset="0"/>
            </a:endParaRPr>
          </a:p>
          <a:p>
            <a:pPr marL="0" indent="0">
              <a:spcAft>
                <a:spcPct val="0"/>
              </a:spcAft>
              <a:buNone/>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endParaRPr lang="en-GB" dirty="0" smtClean="0">
              <a:latin typeface="Georgia" pitchFamily="18" charset="0"/>
            </a:endParaRPr>
          </a:p>
          <a:p>
            <a:pPr marL="0" indent="0">
              <a:spcAft>
                <a:spcPct val="0"/>
              </a:spcAft>
              <a:tabLst>
                <a:tab pos="311045"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dirty="0" smtClean="0">
                <a:latin typeface="Times New Roman" pitchFamily="18" charset="0"/>
                <a:cs typeface="Times New Roman" pitchFamily="18" charset="0"/>
                <a:hlinkClick r:id="rId3"/>
              </a:rPr>
              <a:t>http://www.bl.uk/catalogues/illuminatedmanuscripts/record.asp?MSID=6647&amp;CollID=28&amp;NStart=943</a:t>
            </a:r>
            <a:endParaRPr lang="it-IT" dirty="0">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0" y="1412776"/>
            <a:ext cx="2663840" cy="1872207"/>
          </a:xfrm>
        </p:spPr>
        <p:txBody>
          <a:bodyPr>
            <a:normAutofit/>
          </a:bodyPr>
          <a:lstStyle/>
          <a:p>
            <a:r>
              <a:rPr lang="en-GB" sz="1600" dirty="0" err="1" smtClean="0">
                <a:latin typeface="Times New Roman" pitchFamily="18" charset="0"/>
                <a:cs typeface="Times New Roman" pitchFamily="18" charset="0"/>
              </a:rPr>
              <a:t>Eg</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117r</a:t>
            </a:r>
            <a:endParaRPr lang="it-IT" sz="1600" dirty="0">
              <a:latin typeface="Times New Roman" pitchFamily="18" charset="0"/>
              <a:cs typeface="Times New Roman" pitchFamily="18" charset="0"/>
            </a:endParaRPr>
          </a:p>
        </p:txBody>
      </p:sp>
      <p:sp>
        <p:nvSpPr>
          <p:cNvPr id="6" name="CasellaDiTesto 5"/>
          <p:cNvSpPr txBox="1"/>
          <p:nvPr/>
        </p:nvSpPr>
        <p:spPr>
          <a:xfrm>
            <a:off x="228600" y="1447800"/>
            <a:ext cx="5029200" cy="923330"/>
          </a:xfrm>
          <a:prstGeom prst="rect">
            <a:avLst/>
          </a:prstGeom>
          <a:noFill/>
        </p:spPr>
        <p:txBody>
          <a:bodyPr wrap="square" rtlCol="0">
            <a:spAutoFit/>
          </a:bodyPr>
          <a:lstStyle/>
          <a:p>
            <a:r>
              <a:rPr lang="it-IT" u="sng" dirty="0" smtClean="0">
                <a:solidFill>
                  <a:srgbClr val="3366FF"/>
                </a:solidFill>
              </a:rPr>
              <a:t>http://www.bl.uk/</a:t>
            </a:r>
            <a:r>
              <a:rPr lang="it-IT" u="sng" dirty="0" err="1" smtClean="0">
                <a:solidFill>
                  <a:srgbClr val="3366FF"/>
                </a:solidFill>
              </a:rPr>
              <a:t>catalogues</a:t>
            </a:r>
            <a:r>
              <a:rPr lang="it-IT" u="sng" dirty="0" smtClean="0">
                <a:solidFill>
                  <a:srgbClr val="3366FF"/>
                </a:solidFill>
              </a:rPr>
              <a:t>/</a:t>
            </a:r>
            <a:r>
              <a:rPr lang="it-IT" u="sng" dirty="0" err="1" smtClean="0">
                <a:solidFill>
                  <a:srgbClr val="3366FF"/>
                </a:solidFill>
              </a:rPr>
              <a:t>illuminatedmanuscripts</a:t>
            </a:r>
            <a:r>
              <a:rPr lang="it-IT" u="sng" dirty="0" smtClean="0">
                <a:solidFill>
                  <a:srgbClr val="3366FF"/>
                </a:solidFill>
              </a:rPr>
              <a:t>/</a:t>
            </a:r>
            <a:r>
              <a:rPr lang="it-IT" u="sng" dirty="0" err="1" smtClean="0">
                <a:solidFill>
                  <a:srgbClr val="3366FF"/>
                </a:solidFill>
              </a:rPr>
              <a:t>ILLUMIN.ASP</a:t>
            </a:r>
            <a:r>
              <a:rPr lang="it-IT" u="sng" dirty="0" smtClean="0">
                <a:solidFill>
                  <a:srgbClr val="3366FF"/>
                </a:solidFill>
              </a:rPr>
              <a:t>?Size=mid&amp;IllID=10263</a:t>
            </a:r>
            <a:endParaRPr lang="it-IT" u="sng" dirty="0">
              <a:solidFill>
                <a:srgbClr val="3366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8104" y="404664"/>
            <a:ext cx="3240360" cy="1107996"/>
          </a:xfrm>
          <a:prstGeom prst="rect">
            <a:avLst/>
          </a:prstGeom>
          <a:noFill/>
        </p:spPr>
        <p:txBody>
          <a:bodyPr wrap="square" rtlCol="0">
            <a:spAutoFit/>
          </a:bodyPr>
          <a:lstStyle/>
          <a:p>
            <a:r>
              <a:rPr lang="en-GB" sz="1600" i="1" dirty="0" smtClean="0">
                <a:latin typeface="Times New Roman" pitchFamily="18" charset="0"/>
                <a:cs typeface="Times New Roman" pitchFamily="18" charset="0"/>
              </a:rPr>
              <a:t>Inferno</a:t>
            </a:r>
            <a:r>
              <a:rPr lang="en-GB" sz="1600" dirty="0" smtClean="0">
                <a:latin typeface="Times New Roman" pitchFamily="18" charset="0"/>
                <a:cs typeface="Times New Roman" pitchFamily="18" charset="0"/>
              </a:rPr>
              <a:t>; Firenze, </a:t>
            </a:r>
            <a:r>
              <a:rPr lang="en-GB" sz="1600" dirty="0" err="1" smtClean="0">
                <a:latin typeface="Times New Roman" pitchFamily="18" charset="0"/>
                <a:cs typeface="Times New Roman" pitchFamily="18" charset="0"/>
              </a:rPr>
              <a:t>Biblioteca</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Medicea</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Laurenziana</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Pluteo</a:t>
            </a:r>
            <a:r>
              <a:rPr lang="en-GB" sz="1600" dirty="0" smtClean="0">
                <a:latin typeface="Times New Roman" pitchFamily="18" charset="0"/>
                <a:cs typeface="Times New Roman" pitchFamily="18" charset="0"/>
              </a:rPr>
              <a:t> 90 sup. 125, f. </a:t>
            </a:r>
            <a:r>
              <a:rPr lang="en-GB" sz="1600" dirty="0" err="1" smtClean="0">
                <a:latin typeface="Times New Roman" pitchFamily="18" charset="0"/>
                <a:cs typeface="Times New Roman" pitchFamily="18" charset="0"/>
              </a:rPr>
              <a:t>1r</a:t>
            </a:r>
            <a:r>
              <a:rPr lang="en-GB" sz="1600" dirty="0" smtClean="0">
                <a:latin typeface="Times New Roman" pitchFamily="18" charset="0"/>
                <a:cs typeface="Times New Roman" pitchFamily="18" charset="0"/>
              </a:rPr>
              <a:t>; Firenze, 14</a:t>
            </a:r>
            <a:r>
              <a:rPr lang="en-GB" sz="1600" baseline="30000" dirty="0" smtClean="0">
                <a:latin typeface="Times New Roman" pitchFamily="18" charset="0"/>
                <a:cs typeface="Times New Roman" pitchFamily="18" charset="0"/>
              </a:rPr>
              <a:t>th</a:t>
            </a:r>
            <a:r>
              <a:rPr lang="en-GB" sz="1600" dirty="0" smtClean="0">
                <a:latin typeface="Times New Roman" pitchFamily="18" charset="0"/>
                <a:cs typeface="Times New Roman" pitchFamily="18" charset="0"/>
              </a:rPr>
              <a:t> c. m. (Francesco </a:t>
            </a:r>
            <a:r>
              <a:rPr lang="en-GB" sz="1600" dirty="0" err="1" smtClean="0">
                <a:latin typeface="Times New Roman" pitchFamily="18" charset="0"/>
                <a:cs typeface="Times New Roman" pitchFamily="18" charset="0"/>
              </a:rPr>
              <a:t>di</a:t>
            </a:r>
            <a:r>
              <a:rPr lang="en-GB" sz="1600" dirty="0" smtClean="0">
                <a:latin typeface="Times New Roman" pitchFamily="18" charset="0"/>
                <a:cs typeface="Times New Roman" pitchFamily="18" charset="0"/>
              </a:rPr>
              <a:t> Ser </a:t>
            </a:r>
            <a:r>
              <a:rPr lang="en-GB" sz="1600" dirty="0" err="1" smtClean="0">
                <a:latin typeface="Times New Roman" pitchFamily="18" charset="0"/>
                <a:cs typeface="Times New Roman" pitchFamily="18" charset="0"/>
              </a:rPr>
              <a:t>Nardo</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da</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Barberino</a:t>
            </a:r>
            <a:r>
              <a:rPr lang="en-GB" sz="1600" dirty="0" smtClean="0">
                <a:latin typeface="Times New Roman" pitchFamily="18" charset="0"/>
                <a:cs typeface="Times New Roman" pitchFamily="18" charset="0"/>
              </a:rPr>
              <a:t>)</a:t>
            </a:r>
            <a:r>
              <a:rPr lang="en-GB" i="1" dirty="0" smtClean="0"/>
              <a:t>	 </a:t>
            </a:r>
            <a:endParaRPr lang="it-IT" i="1" dirty="0"/>
          </a:p>
        </p:txBody>
      </p:sp>
      <p:sp>
        <p:nvSpPr>
          <p:cNvPr id="5" name="TextBox 4"/>
          <p:cNvSpPr txBox="1"/>
          <p:nvPr/>
        </p:nvSpPr>
        <p:spPr>
          <a:xfrm>
            <a:off x="5580112" y="2420888"/>
            <a:ext cx="3240360" cy="1908215"/>
          </a:xfrm>
          <a:prstGeom prst="rect">
            <a:avLst/>
          </a:prstGeom>
          <a:noFill/>
        </p:spPr>
        <p:txBody>
          <a:bodyPr wrap="square" rtlCol="0">
            <a:spAutoFit/>
          </a:bodyPr>
          <a:lstStyle/>
          <a:p>
            <a:pPr>
              <a:buFontTx/>
              <a:buChar char="-"/>
            </a:pPr>
            <a:r>
              <a:rPr lang="en-GB" sz="1600"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Medium size</a:t>
            </a:r>
          </a:p>
          <a:p>
            <a:pPr>
              <a:buFontTx/>
              <a:buChar char="-"/>
            </a:pPr>
            <a:r>
              <a:rPr lang="en-GB" sz="2000" dirty="0" smtClean="0">
                <a:latin typeface="Times New Roman" pitchFamily="18" charset="0"/>
                <a:cs typeface="Times New Roman" pitchFamily="18" charset="0"/>
              </a:rPr>
              <a:t> Cursive script</a:t>
            </a:r>
          </a:p>
          <a:p>
            <a:pPr>
              <a:buFontTx/>
              <a:buChar char="-"/>
            </a:pPr>
            <a:r>
              <a:rPr lang="en-GB" sz="2000" dirty="0" smtClean="0">
                <a:latin typeface="Times New Roman" pitchFamily="18" charset="0"/>
                <a:cs typeface="Times New Roman" pitchFamily="18" charset="0"/>
              </a:rPr>
              <a:t> No commentary</a:t>
            </a:r>
          </a:p>
          <a:p>
            <a:pPr>
              <a:buFontTx/>
              <a:buChar char="-"/>
            </a:pPr>
            <a:r>
              <a:rPr lang="en-GB" sz="2000" dirty="0" smtClean="0">
                <a:latin typeface="Times New Roman" pitchFamily="18" charset="0"/>
                <a:cs typeface="Times New Roman" pitchFamily="18" charset="0"/>
              </a:rPr>
              <a:t> Decorative elements just to mark the structure</a:t>
            </a:r>
          </a:p>
          <a:p>
            <a:r>
              <a:rPr lang="en-GB" dirty="0" smtClean="0">
                <a:latin typeface="Times New Roman" pitchFamily="18" charset="0"/>
                <a:cs typeface="Times New Roman" pitchFamily="18" charset="0"/>
              </a:rPr>
              <a:t>	</a:t>
            </a:r>
            <a:r>
              <a:rPr lang="en-GB" i="1" dirty="0" smtClean="0"/>
              <a:t> </a:t>
            </a:r>
            <a:endParaRPr lang="it-IT" i="1" dirty="0"/>
          </a:p>
        </p:txBody>
      </p:sp>
      <p:sp>
        <p:nvSpPr>
          <p:cNvPr id="6" name="Rettangolo 5"/>
          <p:cNvSpPr/>
          <p:nvPr/>
        </p:nvSpPr>
        <p:spPr>
          <a:xfrm>
            <a:off x="381000" y="1600200"/>
            <a:ext cx="4572000" cy="646331"/>
          </a:xfrm>
          <a:prstGeom prst="rect">
            <a:avLst/>
          </a:prstGeom>
        </p:spPr>
        <p:txBody>
          <a:bodyPr>
            <a:spAutoFit/>
          </a:bodyPr>
          <a:lstStyle/>
          <a:p>
            <a:r>
              <a:rPr lang="it-IT" u="sng" dirty="0" smtClean="0">
                <a:solidFill>
                  <a:srgbClr val="3366FF"/>
                </a:solidFill>
              </a:rPr>
              <a:t>http://www.danteonline.it/italiano/</a:t>
            </a:r>
            <a:r>
              <a:rPr lang="it-IT" u="sng" dirty="0" err="1" smtClean="0">
                <a:solidFill>
                  <a:srgbClr val="3366FF"/>
                </a:solidFill>
              </a:rPr>
              <a:t>codici_frames</a:t>
            </a:r>
            <a:r>
              <a:rPr lang="it-IT" u="sng" dirty="0" smtClean="0">
                <a:solidFill>
                  <a:srgbClr val="3366FF"/>
                </a:solidFill>
              </a:rPr>
              <a:t>/</a:t>
            </a:r>
            <a:r>
              <a:rPr lang="it-IT" u="sng" dirty="0" err="1" smtClean="0">
                <a:solidFill>
                  <a:srgbClr val="3366FF"/>
                </a:solidFill>
              </a:rPr>
              <a:t>codici.asp</a:t>
            </a:r>
            <a:r>
              <a:rPr lang="it-IT" u="sng" dirty="0" smtClean="0">
                <a:solidFill>
                  <a:srgbClr val="3366FF"/>
                </a:solidFill>
              </a:rPr>
              <a:t>?idcod=263</a:t>
            </a:r>
            <a:endParaRPr lang="it-IT" u="sng" dirty="0">
              <a:solidFill>
                <a:srgbClr val="3366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99992" y="5805264"/>
            <a:ext cx="4644008" cy="861774"/>
          </a:xfrm>
          <a:prstGeom prst="rect">
            <a:avLst/>
          </a:prstGeom>
          <a:noFill/>
        </p:spPr>
        <p:txBody>
          <a:bodyPr wrap="square" rtlCol="0">
            <a:spAutoFit/>
          </a:bodyPr>
          <a:lstStyle/>
          <a:p>
            <a:r>
              <a:rPr lang="en-GB" sz="1600" i="1" dirty="0" err="1" smtClean="0">
                <a:latin typeface="Times New Roman" pitchFamily="18" charset="0"/>
                <a:cs typeface="Times New Roman" pitchFamily="18" charset="0"/>
              </a:rPr>
              <a:t>Decretum</a:t>
            </a:r>
            <a:r>
              <a:rPr lang="en-GB" sz="1600" i="1" dirty="0" smtClean="0">
                <a:latin typeface="Times New Roman" pitchFamily="18" charset="0"/>
                <a:cs typeface="Times New Roman" pitchFamily="18" charset="0"/>
              </a:rPr>
              <a:t> </a:t>
            </a:r>
            <a:r>
              <a:rPr lang="en-GB" sz="1600" i="1" dirty="0" err="1" smtClean="0">
                <a:latin typeface="Times New Roman" pitchFamily="18" charset="0"/>
                <a:cs typeface="Times New Roman" pitchFamily="18" charset="0"/>
              </a:rPr>
              <a:t>Gratiani</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Cambridge, Fitzwilliam Museum, MS 183, f. </a:t>
            </a:r>
            <a:r>
              <a:rPr lang="en-GB" sz="1600" dirty="0" err="1" smtClean="0">
                <a:latin typeface="Times New Roman" pitchFamily="18" charset="0"/>
                <a:cs typeface="Times New Roman" pitchFamily="18" charset="0"/>
              </a:rPr>
              <a:t>1r</a:t>
            </a:r>
            <a:r>
              <a:rPr lang="en-GB" sz="1600" dirty="0" smtClean="0">
                <a:latin typeface="Times New Roman" pitchFamily="18" charset="0"/>
                <a:cs typeface="Times New Roman" pitchFamily="18" charset="0"/>
              </a:rPr>
              <a:t>; Bologna, 1320-1330 ca. (Maestro del </a:t>
            </a:r>
            <a:r>
              <a:rPr lang="en-GB" sz="1600" dirty="0" err="1" smtClean="0">
                <a:latin typeface="Times New Roman" pitchFamily="18" charset="0"/>
                <a:cs typeface="Times New Roman" pitchFamily="18" charset="0"/>
              </a:rPr>
              <a:t>B18</a:t>
            </a:r>
            <a:r>
              <a:rPr lang="en-GB" sz="1600" dirty="0" smtClean="0">
                <a:latin typeface="Times New Roman" pitchFamily="18" charset="0"/>
                <a:cs typeface="Times New Roman" pitchFamily="18" charset="0"/>
              </a:rPr>
              <a:t>)</a:t>
            </a:r>
            <a:r>
              <a:rPr lang="en-GB" i="1" dirty="0" smtClean="0"/>
              <a:t>	 </a:t>
            </a:r>
            <a:endParaRPr lang="it-IT" i="1" dirty="0"/>
          </a:p>
        </p:txBody>
      </p:sp>
      <p:sp>
        <p:nvSpPr>
          <p:cNvPr id="4" name="TextBox 3"/>
          <p:cNvSpPr txBox="1"/>
          <p:nvPr/>
        </p:nvSpPr>
        <p:spPr>
          <a:xfrm>
            <a:off x="5004048" y="692696"/>
            <a:ext cx="3672408" cy="1938992"/>
          </a:xfrm>
          <a:prstGeom prst="rect">
            <a:avLst/>
          </a:prstGeom>
          <a:noFill/>
        </p:spPr>
        <p:txBody>
          <a:bodyPr wrap="square" rtlCol="0">
            <a:spAutoFit/>
          </a:bodyPr>
          <a:lstStyle/>
          <a:p>
            <a:pPr>
              <a:buFontTx/>
              <a:buChar char="-"/>
            </a:pPr>
            <a:r>
              <a:rPr lang="en-GB" sz="2000" dirty="0" smtClean="0">
                <a:latin typeface="Times New Roman" pitchFamily="18" charset="0"/>
                <a:cs typeface="Times New Roman" pitchFamily="18" charset="0"/>
              </a:rPr>
              <a:t> Large size</a:t>
            </a:r>
          </a:p>
          <a:p>
            <a:pPr>
              <a:buFontTx/>
              <a:buChar char="-"/>
            </a:pPr>
            <a:r>
              <a:rPr lang="en-GB" sz="2000" dirty="0" smtClean="0">
                <a:latin typeface="Times New Roman" pitchFamily="18" charset="0"/>
                <a:cs typeface="Times New Roman" pitchFamily="18" charset="0"/>
              </a:rPr>
              <a:t> Gothic script (</a:t>
            </a:r>
            <a:r>
              <a:rPr lang="en-GB" sz="2000" i="1" dirty="0" err="1" smtClean="0">
                <a:latin typeface="Times New Roman" pitchFamily="18" charset="0"/>
                <a:cs typeface="Times New Roman" pitchFamily="18" charset="0"/>
              </a:rPr>
              <a:t>littera</a:t>
            </a:r>
            <a:r>
              <a:rPr lang="en-GB" sz="2000" i="1" dirty="0" smtClean="0">
                <a:latin typeface="Times New Roman" pitchFamily="18" charset="0"/>
                <a:cs typeface="Times New Roman" pitchFamily="18" charset="0"/>
              </a:rPr>
              <a:t> </a:t>
            </a:r>
            <a:r>
              <a:rPr lang="en-GB" sz="2000" i="1" dirty="0" err="1" smtClean="0">
                <a:latin typeface="Times New Roman" pitchFamily="18" charset="0"/>
                <a:cs typeface="Times New Roman" pitchFamily="18" charset="0"/>
              </a:rPr>
              <a:t>bononiensis</a:t>
            </a:r>
            <a:r>
              <a:rPr lang="en-GB" sz="2000" dirty="0" smtClean="0">
                <a:latin typeface="Times New Roman" pitchFamily="18" charset="0"/>
                <a:cs typeface="Times New Roman" pitchFamily="18" charset="0"/>
              </a:rPr>
              <a:t>) </a:t>
            </a:r>
          </a:p>
          <a:p>
            <a:pPr>
              <a:buFontTx/>
              <a:buChar char="-"/>
            </a:pPr>
            <a:r>
              <a:rPr lang="en-GB" sz="2000" dirty="0" smtClean="0">
                <a:latin typeface="Times New Roman" pitchFamily="18" charset="0"/>
                <a:cs typeface="Times New Roman" pitchFamily="18" charset="0"/>
              </a:rPr>
              <a:t> Latin commentary</a:t>
            </a:r>
          </a:p>
          <a:p>
            <a:pPr>
              <a:buFontTx/>
              <a:buChar char="-"/>
            </a:pPr>
            <a:r>
              <a:rPr lang="en-GB" sz="2000" dirty="0" smtClean="0">
                <a:latin typeface="Times New Roman" pitchFamily="18" charset="0"/>
                <a:cs typeface="Times New Roman" pitchFamily="18" charset="0"/>
              </a:rPr>
              <a:t> Squared miniatures in the frontispiece </a:t>
            </a:r>
            <a:r>
              <a:rPr lang="en-GB" i="1" dirty="0" smtClean="0"/>
              <a:t>	 </a:t>
            </a:r>
            <a:endParaRPr lang="it-IT" i="1" dirty="0"/>
          </a:p>
        </p:txBody>
      </p:sp>
      <p:sp>
        <p:nvSpPr>
          <p:cNvPr id="6" name="Rettangolo 5"/>
          <p:cNvSpPr/>
          <p:nvPr/>
        </p:nvSpPr>
        <p:spPr>
          <a:xfrm>
            <a:off x="0" y="2438400"/>
            <a:ext cx="4572000" cy="923330"/>
          </a:xfrm>
          <a:prstGeom prst="rect">
            <a:avLst/>
          </a:prstGeom>
        </p:spPr>
        <p:txBody>
          <a:bodyPr>
            <a:spAutoFit/>
          </a:bodyPr>
          <a:lstStyle/>
          <a:p>
            <a:r>
              <a:rPr lang="it-IT" u="sng" dirty="0" smtClean="0">
                <a:solidFill>
                  <a:srgbClr val="3366FF"/>
                </a:solidFill>
              </a:rPr>
              <a:t>http://www.fitzmuseum.cam.ac.uk/</a:t>
            </a:r>
            <a:r>
              <a:rPr lang="it-IT" u="sng" dirty="0" err="1" smtClean="0">
                <a:solidFill>
                  <a:srgbClr val="3366FF"/>
                </a:solidFill>
              </a:rPr>
              <a:t>explorer</a:t>
            </a:r>
            <a:r>
              <a:rPr lang="it-IT" u="sng" dirty="0" smtClean="0">
                <a:solidFill>
                  <a:srgbClr val="3366FF"/>
                </a:solidFill>
              </a:rPr>
              <a:t>/</a:t>
            </a:r>
            <a:r>
              <a:rPr lang="it-IT" u="sng" dirty="0" err="1" smtClean="0">
                <a:solidFill>
                  <a:srgbClr val="3366FF"/>
                </a:solidFill>
              </a:rPr>
              <a:t>index.php</a:t>
            </a:r>
            <a:r>
              <a:rPr lang="it-IT" u="sng" dirty="0" smtClean="0">
                <a:solidFill>
                  <a:srgbClr val="3366FF"/>
                </a:solidFill>
              </a:rPr>
              <a:t>?</a:t>
            </a:r>
            <a:r>
              <a:rPr lang="it-IT" u="sng" dirty="0" err="1" smtClean="0">
                <a:solidFill>
                  <a:srgbClr val="3366FF"/>
                </a:solidFill>
              </a:rPr>
              <a:t>qu=Category</a:t>
            </a:r>
            <a:r>
              <a:rPr lang="it-IT" u="sng" dirty="0" smtClean="0">
                <a:solidFill>
                  <a:srgbClr val="3366FF"/>
                </a:solidFill>
              </a:rPr>
              <a:t>:illuminated*&amp;oid=178463</a:t>
            </a:r>
            <a:endParaRPr lang="it-IT" u="sng" dirty="0">
              <a:solidFill>
                <a:srgbClr val="3366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D:\MyeBooks\dante\img dantesche\riccardiano-braidense\Copy of inf. XXIV.jpg"/>
          <p:cNvPicPr>
            <a:picLocks noChangeAspect="1" noChangeArrowheads="1"/>
          </p:cNvPicPr>
          <p:nvPr/>
        </p:nvPicPr>
        <p:blipFill>
          <a:blip r:embed="rId2" cstate="print"/>
          <a:srcRect/>
          <a:stretch>
            <a:fillRect/>
          </a:stretch>
        </p:blipFill>
        <p:spPr bwMode="auto">
          <a:xfrm>
            <a:off x="4355976" y="0"/>
            <a:ext cx="4788024" cy="4357005"/>
          </a:xfrm>
          <a:prstGeom prst="rect">
            <a:avLst/>
          </a:prstGeom>
          <a:noFill/>
        </p:spPr>
      </p:pic>
      <p:sp>
        <p:nvSpPr>
          <p:cNvPr id="13" name="TextBox 12"/>
          <p:cNvSpPr txBox="1"/>
          <p:nvPr/>
        </p:nvSpPr>
        <p:spPr>
          <a:xfrm>
            <a:off x="4499992" y="5805264"/>
            <a:ext cx="4644008" cy="861774"/>
          </a:xfrm>
          <a:prstGeom prst="rect">
            <a:avLst/>
          </a:prstGeom>
          <a:noFill/>
        </p:spPr>
        <p:txBody>
          <a:bodyPr wrap="square" rtlCol="0">
            <a:spAutoFit/>
          </a:bodyPr>
          <a:lstStyle/>
          <a:p>
            <a:r>
              <a:rPr lang="en-GB" sz="1600" i="1" dirty="0" err="1" smtClean="0">
                <a:latin typeface="Times New Roman" pitchFamily="18" charset="0"/>
                <a:cs typeface="Times New Roman" pitchFamily="18" charset="0"/>
              </a:rPr>
              <a:t>Decretum</a:t>
            </a:r>
            <a:r>
              <a:rPr lang="en-GB" sz="1600" i="1" dirty="0" smtClean="0">
                <a:latin typeface="Times New Roman" pitchFamily="18" charset="0"/>
                <a:cs typeface="Times New Roman" pitchFamily="18" charset="0"/>
              </a:rPr>
              <a:t> </a:t>
            </a:r>
            <a:r>
              <a:rPr lang="en-GB" sz="1600" i="1" dirty="0" err="1" smtClean="0">
                <a:latin typeface="Times New Roman" pitchFamily="18" charset="0"/>
                <a:cs typeface="Times New Roman" pitchFamily="18" charset="0"/>
              </a:rPr>
              <a:t>Gratiani</a:t>
            </a:r>
            <a:r>
              <a:rPr lang="en-GB" sz="1600" i="1"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Cambridge, Fitzwilliam Museum, MS 183, f. </a:t>
            </a:r>
            <a:r>
              <a:rPr lang="en-GB" sz="1600" dirty="0" err="1" smtClean="0">
                <a:latin typeface="Times New Roman" pitchFamily="18" charset="0"/>
                <a:cs typeface="Times New Roman" pitchFamily="18" charset="0"/>
              </a:rPr>
              <a:t>1r</a:t>
            </a:r>
            <a:r>
              <a:rPr lang="en-GB" sz="1600" dirty="0" smtClean="0">
                <a:latin typeface="Times New Roman" pitchFamily="18" charset="0"/>
                <a:cs typeface="Times New Roman" pitchFamily="18" charset="0"/>
              </a:rPr>
              <a:t>; Bologna, 1320-1330 ca. (Maestro del </a:t>
            </a:r>
            <a:r>
              <a:rPr lang="en-GB" sz="1600" dirty="0" err="1" smtClean="0">
                <a:latin typeface="Times New Roman" pitchFamily="18" charset="0"/>
                <a:cs typeface="Times New Roman" pitchFamily="18" charset="0"/>
              </a:rPr>
              <a:t>B18</a:t>
            </a:r>
            <a:r>
              <a:rPr lang="en-GB" sz="1600" dirty="0" smtClean="0">
                <a:latin typeface="Times New Roman" pitchFamily="18" charset="0"/>
                <a:cs typeface="Times New Roman" pitchFamily="18" charset="0"/>
              </a:rPr>
              <a:t>)</a:t>
            </a:r>
            <a:r>
              <a:rPr lang="en-GB" i="1" dirty="0" smtClean="0"/>
              <a:t>	 </a:t>
            </a:r>
            <a:endParaRPr lang="it-IT" i="1" dirty="0"/>
          </a:p>
        </p:txBody>
      </p:sp>
      <p:sp>
        <p:nvSpPr>
          <p:cNvPr id="14" name="TextBox 13"/>
          <p:cNvSpPr txBox="1"/>
          <p:nvPr/>
        </p:nvSpPr>
        <p:spPr>
          <a:xfrm>
            <a:off x="4572000" y="4509120"/>
            <a:ext cx="4392488" cy="830997"/>
          </a:xfrm>
          <a:prstGeom prst="rect">
            <a:avLst/>
          </a:prstGeom>
          <a:noFill/>
        </p:spPr>
        <p:txBody>
          <a:bodyPr wrap="square" rtlCol="0">
            <a:spAutoFit/>
          </a:bodyPr>
          <a:lstStyle/>
          <a:p>
            <a:r>
              <a:rPr lang="en-GB" sz="1600" i="1" dirty="0" smtClean="0">
                <a:latin typeface="Times New Roman" pitchFamily="18" charset="0"/>
                <a:cs typeface="Times New Roman" pitchFamily="18" charset="0"/>
              </a:rPr>
              <a:t>Inferno </a:t>
            </a:r>
            <a:r>
              <a:rPr lang="en-GB" sz="1600" dirty="0" smtClean="0">
                <a:latin typeface="Times New Roman" pitchFamily="18" charset="0"/>
                <a:cs typeface="Times New Roman" pitchFamily="18" charset="0"/>
              </a:rPr>
              <a:t>XXIV; Firenze, Bibl. </a:t>
            </a:r>
            <a:r>
              <a:rPr lang="en-GB" sz="1600" dirty="0" err="1" smtClean="0">
                <a:latin typeface="Times New Roman" pitchFamily="18" charset="0"/>
                <a:cs typeface="Times New Roman" pitchFamily="18" charset="0"/>
              </a:rPr>
              <a:t>Riccardiana</a:t>
            </a:r>
            <a:r>
              <a:rPr lang="en-GB" sz="1600" dirty="0" smtClean="0">
                <a:latin typeface="Times New Roman" pitchFamily="18" charset="0"/>
                <a:cs typeface="Times New Roman" pitchFamily="18" charset="0"/>
              </a:rPr>
              <a:t>, MS 1005, f. </a:t>
            </a:r>
            <a:r>
              <a:rPr lang="en-GB" sz="1600" dirty="0" err="1" smtClean="0">
                <a:latin typeface="Times New Roman" pitchFamily="18" charset="0"/>
                <a:cs typeface="Times New Roman" pitchFamily="18" charset="0"/>
              </a:rPr>
              <a:t>71r</a:t>
            </a:r>
            <a:r>
              <a:rPr lang="en-GB" sz="1600" dirty="0" smtClean="0">
                <a:latin typeface="Times New Roman" pitchFamily="18" charset="0"/>
                <a:cs typeface="Times New Roman" pitchFamily="18" charset="0"/>
              </a:rPr>
              <a:t>; Bologna (</a:t>
            </a:r>
            <a:r>
              <a:rPr lang="en-GB" sz="1600" dirty="0" err="1" smtClean="0">
                <a:latin typeface="Times New Roman" pitchFamily="18" charset="0"/>
                <a:cs typeface="Times New Roman" pitchFamily="18" charset="0"/>
              </a:rPr>
              <a:t>Padova</a:t>
            </a:r>
            <a:r>
              <a:rPr lang="en-GB" sz="1600" dirty="0" smtClean="0">
                <a:latin typeface="Times New Roman" pitchFamily="18" charset="0"/>
                <a:cs typeface="Times New Roman" pitchFamily="18" charset="0"/>
              </a:rPr>
              <a:t>?), 1345 ca. (</a:t>
            </a:r>
            <a:r>
              <a:rPr lang="en-GB" sz="1600" dirty="0" err="1" smtClean="0">
                <a:latin typeface="Times New Roman" pitchFamily="18" charset="0"/>
                <a:cs typeface="Times New Roman" pitchFamily="18" charset="0"/>
              </a:rPr>
              <a:t>Illustratore</a:t>
            </a:r>
            <a:r>
              <a:rPr lang="en-GB" sz="1600" dirty="0" smtClean="0">
                <a:latin typeface="Times New Roman" pitchFamily="18" charset="0"/>
                <a:cs typeface="Times New Roman" pitchFamily="18" charset="0"/>
              </a:rPr>
              <a:t>)</a:t>
            </a:r>
            <a:endParaRPr lang="it-IT" sz="1600" i="1" dirty="0">
              <a:latin typeface="Times New Roman" pitchFamily="18" charset="0"/>
              <a:cs typeface="Times New Roman" pitchFamily="18" charset="0"/>
            </a:endParaRPr>
          </a:p>
        </p:txBody>
      </p:sp>
      <p:sp>
        <p:nvSpPr>
          <p:cNvPr id="6" name="Rettangolo 5"/>
          <p:cNvSpPr/>
          <p:nvPr/>
        </p:nvSpPr>
        <p:spPr>
          <a:xfrm>
            <a:off x="381000" y="1752600"/>
            <a:ext cx="3657600" cy="1200329"/>
          </a:xfrm>
          <a:prstGeom prst="rect">
            <a:avLst/>
          </a:prstGeom>
        </p:spPr>
        <p:txBody>
          <a:bodyPr wrap="square">
            <a:spAutoFit/>
          </a:bodyPr>
          <a:lstStyle/>
          <a:p>
            <a:r>
              <a:rPr lang="it-IT" u="sng" dirty="0" smtClean="0">
                <a:solidFill>
                  <a:srgbClr val="3366FF"/>
                </a:solidFill>
              </a:rPr>
              <a:t>http://www.fitzmuseum.cam.ac.uk/</a:t>
            </a:r>
            <a:r>
              <a:rPr lang="it-IT" u="sng" dirty="0" err="1" smtClean="0">
                <a:solidFill>
                  <a:srgbClr val="3366FF"/>
                </a:solidFill>
              </a:rPr>
              <a:t>explorer</a:t>
            </a:r>
            <a:r>
              <a:rPr lang="it-IT" u="sng" dirty="0" smtClean="0">
                <a:solidFill>
                  <a:srgbClr val="3366FF"/>
                </a:solidFill>
              </a:rPr>
              <a:t>/</a:t>
            </a:r>
            <a:r>
              <a:rPr lang="it-IT" u="sng" dirty="0" err="1" smtClean="0">
                <a:solidFill>
                  <a:srgbClr val="3366FF"/>
                </a:solidFill>
              </a:rPr>
              <a:t>index.php</a:t>
            </a:r>
            <a:r>
              <a:rPr lang="it-IT" u="sng" dirty="0" smtClean="0">
                <a:solidFill>
                  <a:srgbClr val="3366FF"/>
                </a:solidFill>
              </a:rPr>
              <a:t>?</a:t>
            </a:r>
            <a:r>
              <a:rPr lang="it-IT" u="sng" dirty="0" err="1" smtClean="0">
                <a:solidFill>
                  <a:srgbClr val="3366FF"/>
                </a:solidFill>
              </a:rPr>
              <a:t>qu=Category</a:t>
            </a:r>
            <a:r>
              <a:rPr lang="it-IT" u="sng" dirty="0" smtClean="0">
                <a:solidFill>
                  <a:srgbClr val="3366FF"/>
                </a:solidFill>
              </a:rPr>
              <a:t>:illuminated*&amp;oid=178463</a:t>
            </a:r>
            <a:endParaRPr lang="it-IT" u="sng" dirty="0">
              <a:solidFill>
                <a:srgbClr val="3366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92080" y="5661248"/>
            <a:ext cx="3312368" cy="584775"/>
          </a:xfrm>
          <a:prstGeom prst="rect">
            <a:avLst/>
          </a:prstGeom>
          <a:noFill/>
        </p:spPr>
        <p:txBody>
          <a:bodyPr wrap="square" rtlCol="0">
            <a:spAutoFit/>
          </a:bodyPr>
          <a:lstStyle/>
          <a:p>
            <a:r>
              <a:rPr lang="en-GB" sz="1600" dirty="0" smtClean="0">
                <a:latin typeface="Times New Roman" pitchFamily="18" charset="0"/>
                <a:cs typeface="Times New Roman" pitchFamily="18" charset="0"/>
              </a:rPr>
              <a:t>Paris, Bibl. Sainte-</a:t>
            </a:r>
            <a:r>
              <a:rPr lang="en-GB" sz="1600" dirty="0" err="1" smtClean="0">
                <a:latin typeface="Times New Roman" pitchFamily="18" charset="0"/>
                <a:cs typeface="Times New Roman" pitchFamily="18" charset="0"/>
              </a:rPr>
              <a:t>Genèvieve</a:t>
            </a:r>
            <a:r>
              <a:rPr lang="en-GB" sz="1600" dirty="0" smtClean="0">
                <a:latin typeface="Times New Roman" pitchFamily="18" charset="0"/>
                <a:cs typeface="Times New Roman" pitchFamily="18" charset="0"/>
              </a:rPr>
              <a:t>, Ms 60, cc. </a:t>
            </a:r>
            <a:r>
              <a:rPr lang="en-GB" sz="1600" dirty="0" err="1" smtClean="0">
                <a:latin typeface="Times New Roman" pitchFamily="18" charset="0"/>
                <a:cs typeface="Times New Roman" pitchFamily="18" charset="0"/>
              </a:rPr>
              <a:t>83v</a:t>
            </a:r>
            <a:r>
              <a:rPr lang="en-GB" sz="1600" dirty="0" smtClean="0">
                <a:latin typeface="Times New Roman" pitchFamily="18" charset="0"/>
                <a:cs typeface="Times New Roman" pitchFamily="18" charset="0"/>
              </a:rPr>
              <a:t>-84, </a:t>
            </a:r>
            <a:r>
              <a:rPr lang="en-GB" sz="1600" i="1" dirty="0" err="1" smtClean="0">
                <a:latin typeface="Times New Roman" pitchFamily="18" charset="0"/>
                <a:cs typeface="Times New Roman" pitchFamily="18" charset="0"/>
              </a:rPr>
              <a:t>Sirach</a:t>
            </a:r>
            <a:endParaRPr lang="it-IT" sz="1600" i="1" dirty="0">
              <a:latin typeface="Times New Roman" pitchFamily="18" charset="0"/>
              <a:cs typeface="Times New Roman" pitchFamily="18" charset="0"/>
            </a:endParaRPr>
          </a:p>
        </p:txBody>
      </p:sp>
      <p:pic>
        <p:nvPicPr>
          <p:cNvPr id="2" name="Picture 1" descr="paris_sainte-genevieve_ms 61_c. 83v-84_ecclesiastico.jpg"/>
          <p:cNvPicPr>
            <a:picLocks noChangeAspect="1"/>
          </p:cNvPicPr>
          <p:nvPr/>
        </p:nvPicPr>
        <p:blipFill>
          <a:blip r:embed="rId2" cstate="print"/>
          <a:stretch>
            <a:fillRect/>
          </a:stretch>
        </p:blipFill>
        <p:spPr>
          <a:xfrm>
            <a:off x="685800" y="0"/>
            <a:ext cx="7619999" cy="565078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4283968" cy="1077218"/>
          </a:xfrm>
          <a:prstGeom prst="rect">
            <a:avLst/>
          </a:prstGeom>
          <a:noFill/>
        </p:spPr>
        <p:txBody>
          <a:bodyPr wrap="square" rtlCol="0">
            <a:spAutoFit/>
          </a:bodyPr>
          <a:lstStyle/>
          <a:p>
            <a:r>
              <a:rPr lang="en-GB" sz="1600" dirty="0" smtClean="0">
                <a:latin typeface="Times New Roman" pitchFamily="18" charset="0"/>
                <a:cs typeface="Times New Roman" pitchFamily="18" charset="0"/>
              </a:rPr>
              <a:t>St Paul’s </a:t>
            </a:r>
            <a:r>
              <a:rPr lang="en-GB" sz="1600" i="1" dirty="0" smtClean="0">
                <a:latin typeface="Times New Roman" pitchFamily="18" charset="0"/>
                <a:cs typeface="Times New Roman" pitchFamily="18" charset="0"/>
              </a:rPr>
              <a:t>Epistles </a:t>
            </a:r>
            <a:r>
              <a:rPr lang="en-GB" sz="1600" dirty="0" smtClean="0">
                <a:latin typeface="Times New Roman" pitchFamily="18" charset="0"/>
                <a:cs typeface="Times New Roman" pitchFamily="18" charset="0"/>
              </a:rPr>
              <a:t>(“</a:t>
            </a:r>
            <a:r>
              <a:rPr lang="en-GB" sz="1600" dirty="0" err="1" smtClean="0">
                <a:latin typeface="Times New Roman" pitchFamily="18" charset="0"/>
                <a:cs typeface="Times New Roman" pitchFamily="18" charset="0"/>
              </a:rPr>
              <a:t>Psalterium</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Rotomagense</a:t>
            </a:r>
            <a:r>
              <a:rPr lang="en-GB" sz="1600" dirty="0" smtClean="0">
                <a:latin typeface="Times New Roman" pitchFamily="18" charset="0"/>
                <a:cs typeface="Times New Roman" pitchFamily="18" charset="0"/>
              </a:rPr>
              <a:t>”):</a:t>
            </a:r>
            <a:r>
              <a:rPr lang="en-GB" sz="1600" i="1"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BnF</a:t>
            </a:r>
            <a:r>
              <a:rPr lang="en-GB" sz="1600" dirty="0" smtClean="0">
                <a:latin typeface="Times New Roman" pitchFamily="18" charset="0"/>
                <a:cs typeface="Times New Roman" pitchFamily="18" charset="0"/>
              </a:rPr>
              <a:t>, lat. 17249, f. </a:t>
            </a:r>
            <a:r>
              <a:rPr lang="en-GB" sz="1600" dirty="0" err="1" smtClean="0">
                <a:latin typeface="Times New Roman" pitchFamily="18" charset="0"/>
                <a:cs typeface="Times New Roman" pitchFamily="18" charset="0"/>
              </a:rPr>
              <a:t>8v</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Venezia</a:t>
            </a:r>
            <a:r>
              <a:rPr lang="en-GB" sz="1600" dirty="0" smtClean="0">
                <a:latin typeface="Times New Roman" pitchFamily="18" charset="0"/>
                <a:cs typeface="Times New Roman" pitchFamily="18" charset="0"/>
              </a:rPr>
              <a:t>/</a:t>
            </a:r>
            <a:r>
              <a:rPr lang="en-GB" sz="1600" dirty="0" err="1" smtClean="0">
                <a:latin typeface="Times New Roman" pitchFamily="18" charset="0"/>
                <a:cs typeface="Times New Roman" pitchFamily="18" charset="0"/>
              </a:rPr>
              <a:t>Padova</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12</a:t>
            </a:r>
            <a:r>
              <a:rPr lang="en-GB" sz="1600" baseline="30000" dirty="0" err="1" smtClean="0">
                <a:latin typeface="Times New Roman" pitchFamily="18" charset="0"/>
                <a:cs typeface="Times New Roman" pitchFamily="18" charset="0"/>
              </a:rPr>
              <a:t>th</a:t>
            </a:r>
            <a:r>
              <a:rPr lang="en-GB" sz="1600" dirty="0" err="1" smtClean="0">
                <a:latin typeface="Times New Roman" pitchFamily="18" charset="0"/>
                <a:cs typeface="Times New Roman" pitchFamily="18" charset="0"/>
              </a:rPr>
              <a:t>-13</a:t>
            </a:r>
            <a:r>
              <a:rPr lang="en-GB" sz="1600" baseline="30000" dirty="0" err="1" smtClean="0">
                <a:latin typeface="Times New Roman" pitchFamily="18" charset="0"/>
                <a:cs typeface="Times New Roman" pitchFamily="18" charset="0"/>
              </a:rPr>
              <a:t>th</a:t>
            </a:r>
            <a:r>
              <a:rPr lang="en-GB" sz="1600" dirty="0" smtClean="0">
                <a:latin typeface="Times New Roman" pitchFamily="18" charset="0"/>
                <a:cs typeface="Times New Roman" pitchFamily="18" charset="0"/>
              </a:rPr>
              <a:t> </a:t>
            </a:r>
          </a:p>
          <a:p>
            <a:endParaRPr lang="en-GB" sz="1600" dirty="0" smtClean="0">
              <a:latin typeface="Times New Roman" pitchFamily="18" charset="0"/>
              <a:cs typeface="Times New Roman" pitchFamily="18" charset="0"/>
            </a:endParaRPr>
          </a:p>
          <a:p>
            <a:r>
              <a:rPr lang="en-GB" sz="1600" dirty="0" smtClean="0">
                <a:latin typeface="Times New Roman" pitchFamily="18" charset="0"/>
                <a:cs typeface="Times New Roman" pitchFamily="18" charset="0"/>
              </a:rPr>
              <a:t>(Eg, f. 46r)</a:t>
            </a:r>
            <a:endParaRPr lang="it-IT" sz="1600" dirty="0">
              <a:latin typeface="Times New Roman" pitchFamily="18" charset="0"/>
              <a:cs typeface="Times New Roman" pitchFamily="18" charset="0"/>
            </a:endParaRPr>
          </a:p>
        </p:txBody>
      </p:sp>
      <p:pic>
        <p:nvPicPr>
          <p:cNvPr id="7" name="Picture 6" descr="epistolario pauli_bnf_lat.17249_89vjpg.jpg"/>
          <p:cNvPicPr>
            <a:picLocks noChangeAspect="1"/>
          </p:cNvPicPr>
          <p:nvPr/>
        </p:nvPicPr>
        <p:blipFill>
          <a:blip r:embed="rId2" cstate="print"/>
          <a:stretch>
            <a:fillRect/>
          </a:stretch>
        </p:blipFill>
        <p:spPr>
          <a:xfrm>
            <a:off x="4192621" y="0"/>
            <a:ext cx="4951379" cy="685800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latin typeface="Times New Roman" pitchFamily="18" charset="0"/>
                <a:cs typeface="Times New Roman" pitchFamily="18" charset="0"/>
              </a:rPr>
              <a:t>Eg</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libro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banco</a:t>
            </a:r>
            <a:r>
              <a:rPr lang="en-GB" b="1" dirty="0" smtClean="0">
                <a:latin typeface="Times New Roman" pitchFamily="18" charset="0"/>
                <a:cs typeface="Times New Roman" pitchFamily="18" charset="0"/>
              </a:rPr>
              <a:t>”</a:t>
            </a:r>
            <a:endParaRPr lang="it-IT" b="1" dirty="0">
              <a:latin typeface="Times New Roman" pitchFamily="18" charset="0"/>
              <a:cs typeface="Times New Roman" pitchFamily="18" charset="0"/>
            </a:endParaRPr>
          </a:p>
        </p:txBody>
      </p:sp>
      <p:sp>
        <p:nvSpPr>
          <p:cNvPr id="3" name="Content Placeholder 2"/>
          <p:cNvSpPr>
            <a:spLocks noGrp="1"/>
          </p:cNvSpPr>
          <p:nvPr>
            <p:ph idx="1"/>
          </p:nvPr>
        </p:nvSpPr>
        <p:spPr>
          <a:xfrm>
            <a:off x="179512" y="1600200"/>
            <a:ext cx="8712968" cy="4525963"/>
          </a:xfrm>
        </p:spPr>
        <p:txBody>
          <a:bodyPr>
            <a:normAutofit/>
          </a:bodyPr>
          <a:lstStyle/>
          <a:p>
            <a:pPr marL="0" algn="ctr">
              <a:spcBef>
                <a:spcPts val="0"/>
              </a:spcBef>
              <a:buNone/>
            </a:pPr>
            <a:r>
              <a:rPr lang="en-US" i="1" dirty="0" smtClean="0">
                <a:latin typeface="Times New Roman" pitchFamily="18" charset="0"/>
                <a:cs typeface="Times New Roman" pitchFamily="18" charset="0"/>
              </a:rPr>
              <a:t>Par.</a:t>
            </a:r>
            <a:r>
              <a:rPr lang="en-US" dirty="0" smtClean="0">
                <a:latin typeface="Times New Roman" pitchFamily="18" charset="0"/>
                <a:cs typeface="Times New Roman" pitchFamily="18" charset="0"/>
              </a:rPr>
              <a:t> X 22, «or </a:t>
            </a:r>
            <a:r>
              <a:rPr lang="en-US" dirty="0" err="1" smtClean="0">
                <a:latin typeface="Times New Roman" pitchFamily="18" charset="0"/>
                <a:cs typeface="Times New Roman" pitchFamily="18" charset="0"/>
              </a:rPr>
              <a:t>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lettor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sovra</a:t>
            </a:r>
            <a:r>
              <a:rPr lang="en-US" dirty="0" smtClean="0">
                <a:latin typeface="Times New Roman" pitchFamily="18" charset="0"/>
                <a:cs typeface="Times New Roman" pitchFamily="18" charset="0"/>
              </a:rPr>
              <a:t> ’l </a:t>
            </a:r>
            <a:r>
              <a:rPr lang="en-US" dirty="0" err="1" smtClean="0">
                <a:latin typeface="Times New Roman" pitchFamily="18" charset="0"/>
                <a:cs typeface="Times New Roman" pitchFamily="18" charset="0"/>
              </a:rPr>
              <a:t>tuo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banco</a:t>
            </a:r>
            <a:r>
              <a:rPr lang="en-US" dirty="0" smtClean="0">
                <a:latin typeface="Times New Roman" pitchFamily="18" charset="0"/>
                <a:cs typeface="Times New Roman" pitchFamily="18" charset="0"/>
              </a:rPr>
              <a:t>» </a:t>
            </a:r>
          </a:p>
          <a:p>
            <a:pPr marL="0" algn="ctr">
              <a:spcBef>
                <a:spcPts val="0"/>
              </a:spcBef>
              <a:buNone/>
            </a:pPr>
            <a:r>
              <a:rPr lang="en-US" sz="2800" dirty="0" smtClean="0">
                <a:latin typeface="Times New Roman" pitchFamily="18" charset="0"/>
                <a:cs typeface="Times New Roman" pitchFamily="18" charset="0"/>
              </a:rPr>
              <a:t>(now stay there, reader, on your bench)</a:t>
            </a:r>
          </a:p>
          <a:p>
            <a:pPr marL="0" algn="ctr">
              <a:spcBef>
                <a:spcPts val="0"/>
              </a:spcBef>
              <a:buNone/>
            </a:pPr>
            <a:endParaRPr lang="en-US" sz="2800" dirty="0" smtClean="0">
              <a:latin typeface="Times New Roman" pitchFamily="18" charset="0"/>
              <a:cs typeface="Times New Roman" pitchFamily="18" charset="0"/>
            </a:endParaRPr>
          </a:p>
          <a:p>
            <a:pPr marL="0" algn="ctr">
              <a:spcBef>
                <a:spcPts val="0"/>
              </a:spcBef>
              <a:buNone/>
            </a:pPr>
            <a:endParaRPr lang="en-US" sz="2800" dirty="0" smtClean="0">
              <a:latin typeface="Times New Roman" pitchFamily="18" charset="0"/>
              <a:cs typeface="Times New Roman" pitchFamily="18" charset="0"/>
            </a:endParaRPr>
          </a:p>
          <a:p>
            <a:pPr marL="0">
              <a:spcBef>
                <a:spcPts val="0"/>
              </a:spcBef>
            </a:pPr>
            <a:r>
              <a:rPr lang="en-US" sz="2800" dirty="0" smtClean="0">
                <a:latin typeface="Times New Roman" pitchFamily="18" charset="0"/>
                <a:cs typeface="Times New Roman" pitchFamily="18" charset="0"/>
              </a:rPr>
              <a:t>Large format</a:t>
            </a:r>
          </a:p>
          <a:p>
            <a:pPr marL="0">
              <a:spcBef>
                <a:spcPts val="0"/>
              </a:spcBef>
            </a:pPr>
            <a:r>
              <a:rPr lang="en-US" sz="2800" dirty="0" smtClean="0">
                <a:latin typeface="Times New Roman" pitchFamily="18" charset="0"/>
                <a:cs typeface="Times New Roman" pitchFamily="18" charset="0"/>
              </a:rPr>
              <a:t>Gothic script </a:t>
            </a:r>
          </a:p>
          <a:p>
            <a:pPr marL="0">
              <a:spcBef>
                <a:spcPts val="0"/>
              </a:spcBef>
            </a:pPr>
            <a:r>
              <a:rPr lang="en-US" sz="2800" dirty="0" smtClean="0">
                <a:latin typeface="Times New Roman" pitchFamily="18" charset="0"/>
                <a:cs typeface="Times New Roman" pitchFamily="18" charset="0"/>
              </a:rPr>
              <a:t>Latin commentary</a:t>
            </a:r>
            <a:endParaRPr lang="it-IT"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1081</Words>
  <Application>Microsoft Office PowerPoint</Application>
  <PresentationFormat>On-screen Show (4:3)</PresentationFormat>
  <Paragraphs>102</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Mendicant Orders and Literature  in Italy (13th-14th Centuries)  4. The Books of Friars</vt:lpstr>
      <vt:lpstr>Egerton 943 (Eg)</vt:lpstr>
      <vt:lpstr>Eg, 117r</vt:lpstr>
      <vt:lpstr>PowerPoint Presentation</vt:lpstr>
      <vt:lpstr>PowerPoint Presentation</vt:lpstr>
      <vt:lpstr>PowerPoint Presentation</vt:lpstr>
      <vt:lpstr>PowerPoint Presentation</vt:lpstr>
      <vt:lpstr>PowerPoint Presentation</vt:lpstr>
      <vt:lpstr>Eg “libro da banco”</vt:lpstr>
      <vt:lpstr>Latin glosses</vt:lpstr>
      <vt:lpstr>Latin glosses after a new collatio </vt:lpstr>
      <vt:lpstr>PowerPoint Presentation</vt:lpstr>
      <vt:lpstr>1335 – Roman Province</vt:lpstr>
      <vt:lpstr>O.P. Constitutiones antiquae, I.28</vt:lpstr>
      <vt:lpstr>Corpus Iuris Canonici, I.  Decretum Gratiani, dist. XXXVII   </vt:lpstr>
      <vt:lpstr>PowerPoint Presentation</vt:lpstr>
      <vt:lpstr>Par. 1.4-5, “nel ciel che più de la sua luce prende / fu’ io”  (In the heaven that receives most of his light have I been)</vt:lpstr>
      <vt:lpstr>PowerPoint Presentation</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Reading, 14th March 2012   «Or ti riman, lettor, sovra ’l tuo banco» (Par. X 22): The «Commedia» MS Egerton 943 (British Library)</dc:title>
  <dc:creator>anna pegoretti</dc:creator>
  <cp:lastModifiedBy>Sarah Todd</cp:lastModifiedBy>
  <cp:revision>61</cp:revision>
  <dcterms:created xsi:type="dcterms:W3CDTF">2013-01-28T00:56:00Z</dcterms:created>
  <dcterms:modified xsi:type="dcterms:W3CDTF">2013-01-30T22:48:05Z</dcterms:modified>
</cp:coreProperties>
</file>